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310" r:id="rId2"/>
    <p:sldId id="256" r:id="rId3"/>
    <p:sldId id="257" r:id="rId4"/>
    <p:sldId id="258" r:id="rId5"/>
    <p:sldId id="259" r:id="rId6"/>
    <p:sldId id="260" r:id="rId7"/>
    <p:sldId id="261" r:id="rId8"/>
    <p:sldId id="262" r:id="rId9"/>
    <p:sldId id="263" r:id="rId10"/>
    <p:sldId id="264" r:id="rId11"/>
    <p:sldId id="265" r:id="rId12"/>
    <p:sldId id="309" r:id="rId13"/>
    <p:sldId id="274" r:id="rId14"/>
  </p:sldIdLst>
  <p:sldSz cx="14630400" cy="8229600"/>
  <p:notesSz cx="8229600" cy="14630400"/>
  <p:embeddedFontLst>
    <p:embeddedFont>
      <p:font typeface="Calibri" panose="020F0502020204030204" pitchFamily="34" charset="0"/>
      <p:regular r:id="rId16"/>
      <p:bold r:id="rId17"/>
      <p:italic r:id="rId18"/>
      <p:boldItalic r:id="rId19"/>
    </p:embeddedFont>
    <p:embeddedFont>
      <p:font typeface="Trebuchet MS" panose="020B0603020202020204" pitchFamily="34" charset="0"/>
      <p:regular r:id="rId20"/>
      <p:bold r:id="rId21"/>
      <p:italic r:id="rId22"/>
      <p:boldItalic r:id="rId23"/>
    </p:embeddedFont>
    <p:embeddedFont>
      <p:font typeface="Trebuchet MS Bold" panose="020B0604020202020204" charset="0"/>
      <p:regular r:id="rId24"/>
    </p:embeddedFont>
    <p:embeddedFont>
      <p:font typeface="Varela Round" panose="020B0604020202020204" charset="-79"/>
      <p:regular r:id="rId25"/>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svg>
</file>

<file path=ppt/media/image2.png>
</file>

<file path=ppt/media/image20.sv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svg>
</file>

<file path=ppt/media/image30.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5610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69348" tIns="34674" rIns="69348" bIns="34674"/>
          <a:lstStyle/>
          <a:p>
            <a:endParaRPr lang="en-US" dirty="0"/>
          </a:p>
        </p:txBody>
      </p:sp>
      <p:sp>
        <p:nvSpPr>
          <p:cNvPr id="4" name="Slide Number Placeholder 3"/>
          <p:cNvSpPr>
            <a:spLocks noGrp="1"/>
          </p:cNvSpPr>
          <p:nvPr>
            <p:ph type="sldNum" sz="quarter" idx="10"/>
          </p:nvPr>
        </p:nvSpPr>
        <p:spPr/>
        <p:txBody>
          <a:bodyPr lIns="69348" tIns="34674" rIns="69348" bIns="34674"/>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extLst>
      <p:ext uri="{BB962C8B-B14F-4D97-AF65-F5344CB8AC3E}">
        <p14:creationId xmlns:p14="http://schemas.microsoft.com/office/powerpoint/2010/main" val="21884594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5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extLst>
      <p:ext uri="{BB962C8B-B14F-4D97-AF65-F5344CB8AC3E}">
        <p14:creationId xmlns:p14="http://schemas.microsoft.com/office/powerpoint/2010/main" val="2461707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30.svg"/><Relationship Id="rId2" Type="http://schemas.openxmlformats.org/officeDocument/2006/relationships/image" Target="../media/image25.png"/><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0.svg"/><Relationship Id="rId5" Type="http://schemas.openxmlformats.org/officeDocument/2006/relationships/image" Target="../media/image19.svg"/><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4861580" cy="8229600"/>
          </a:xfrm>
          <a:custGeom>
            <a:avLst/>
            <a:gdLst/>
            <a:ahLst/>
            <a:cxnLst/>
            <a:rect l="l" t="t" r="r" b="b"/>
            <a:pathLst>
              <a:path w="18576975" h="10287000">
                <a:moveTo>
                  <a:pt x="0" y="0"/>
                </a:moveTo>
                <a:lnTo>
                  <a:pt x="18576975" y="0"/>
                </a:lnTo>
                <a:lnTo>
                  <a:pt x="18576975" y="10287000"/>
                </a:lnTo>
                <a:lnTo>
                  <a:pt x="0" y="10287000"/>
                </a:lnTo>
                <a:lnTo>
                  <a:pt x="0" y="0"/>
                </a:lnTo>
                <a:close/>
              </a:path>
            </a:pathLst>
          </a:custGeom>
          <a:blipFill>
            <a:blip r:embed="rId2"/>
            <a:stretch>
              <a:fillRect/>
            </a:stretch>
          </a:blipFill>
        </p:spPr>
        <p:txBody>
          <a:bodyPr/>
          <a:lstStyle/>
          <a:p>
            <a:endParaRPr lang="pt-BR" sz="1440"/>
          </a:p>
        </p:txBody>
      </p:sp>
      <p:grpSp>
        <p:nvGrpSpPr>
          <p:cNvPr id="3" name="Group 3"/>
          <p:cNvGrpSpPr/>
          <p:nvPr/>
        </p:nvGrpSpPr>
        <p:grpSpPr>
          <a:xfrm>
            <a:off x="0" y="-18044"/>
            <a:ext cx="1486158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txBody>
            <a:bodyPr/>
            <a:lstStyle/>
            <a:p>
              <a:endParaRPr lang="pt-BR" sz="1440"/>
            </a:p>
          </p:txBody>
        </p:sp>
      </p:grpSp>
      <p:grpSp>
        <p:nvGrpSpPr>
          <p:cNvPr id="5" name="Group 5"/>
          <p:cNvGrpSpPr/>
          <p:nvPr/>
        </p:nvGrpSpPr>
        <p:grpSpPr>
          <a:xfrm>
            <a:off x="8" y="0"/>
            <a:ext cx="14861572" cy="8229600"/>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txBody>
            <a:bodyPr/>
            <a:lstStyle/>
            <a:p>
              <a:endParaRPr lang="pt-BR" sz="1440" dirty="0"/>
            </a:p>
          </p:txBody>
        </p:sp>
      </p:grpSp>
      <p:grpSp>
        <p:nvGrpSpPr>
          <p:cNvPr id="7" name="Group 7"/>
          <p:cNvGrpSpPr/>
          <p:nvPr/>
        </p:nvGrpSpPr>
        <p:grpSpPr>
          <a:xfrm>
            <a:off x="4462323" y="2203438"/>
            <a:ext cx="6389406" cy="3804697"/>
            <a:chOff x="0" y="0"/>
            <a:chExt cx="10649010" cy="6341161"/>
          </a:xfrm>
        </p:grpSpPr>
        <p:sp>
          <p:nvSpPr>
            <p:cNvPr id="8" name="Freeform 8"/>
            <p:cNvSpPr/>
            <p:nvPr/>
          </p:nvSpPr>
          <p:spPr>
            <a:xfrm>
              <a:off x="0" y="0"/>
              <a:ext cx="10649061" cy="6341110"/>
            </a:xfrm>
            <a:custGeom>
              <a:avLst/>
              <a:gdLst/>
              <a:ahLst/>
              <a:cxnLst/>
              <a:rect l="l" t="t" r="r" b="b"/>
              <a:pathLst>
                <a:path w="10649061" h="6341110">
                  <a:moveTo>
                    <a:pt x="0" y="0"/>
                  </a:moveTo>
                  <a:lnTo>
                    <a:pt x="10649061" y="0"/>
                  </a:lnTo>
                  <a:lnTo>
                    <a:pt x="10649061" y="6341110"/>
                  </a:lnTo>
                  <a:lnTo>
                    <a:pt x="0" y="6341110"/>
                  </a:lnTo>
                  <a:close/>
                </a:path>
              </a:pathLst>
            </a:custGeom>
            <a:solidFill>
              <a:srgbClr val="382F2D"/>
            </a:solidFill>
            <a:ln w="12700">
              <a:solidFill>
                <a:srgbClr val="000000"/>
              </a:solidFill>
            </a:ln>
          </p:spPr>
          <p:txBody>
            <a:bodyPr/>
            <a:lstStyle/>
            <a:p>
              <a:endParaRPr lang="pt-BR" sz="1440"/>
            </a:p>
          </p:txBody>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3">
              <a:extLst>
                <a:ext uri="{96DAC541-7B7A-43D3-8B79-37D633B846F1}">
                  <asvg:svgBlip xmlns:asvg="http://schemas.microsoft.com/office/drawing/2016/SVG/main" r:embed="rId4"/>
                </a:ext>
              </a:extLst>
            </a:blip>
            <a:stretch>
              <a:fillRect t="-148" b="-148"/>
            </a:stretch>
          </a:blipFill>
        </p:spPr>
        <p:txBody>
          <a:bodyPr/>
          <a:lstStyle/>
          <a:p>
            <a:endParaRPr lang="pt-BR" sz="1440"/>
          </a:p>
        </p:txBody>
      </p:sp>
      <p:grpSp>
        <p:nvGrpSpPr>
          <p:cNvPr id="10" name="Group 10"/>
          <p:cNvGrpSpPr/>
          <p:nvPr/>
        </p:nvGrpSpPr>
        <p:grpSpPr>
          <a:xfrm>
            <a:off x="6456016" y="7392871"/>
            <a:ext cx="1713737" cy="695150"/>
            <a:chOff x="0" y="0"/>
            <a:chExt cx="1824076" cy="1158583"/>
          </a:xfrm>
        </p:grpSpPr>
        <p:sp>
          <p:nvSpPr>
            <p:cNvPr id="11" name="Freeform 11"/>
            <p:cNvSpPr/>
            <p:nvPr/>
          </p:nvSpPr>
          <p:spPr>
            <a:xfrm>
              <a:off x="0" y="0"/>
              <a:ext cx="1824101" cy="1158621"/>
            </a:xfrm>
            <a:custGeom>
              <a:avLst/>
              <a:gdLst/>
              <a:ahLst/>
              <a:cxnLst/>
              <a:rect l="l" t="t" r="r" b="b"/>
              <a:pathLst>
                <a:path w="1824101" h="1158621">
                  <a:moveTo>
                    <a:pt x="0" y="0"/>
                  </a:moveTo>
                  <a:lnTo>
                    <a:pt x="1824101" y="0"/>
                  </a:lnTo>
                  <a:lnTo>
                    <a:pt x="1824101" y="1158621"/>
                  </a:lnTo>
                  <a:lnTo>
                    <a:pt x="0" y="1158621"/>
                  </a:lnTo>
                  <a:close/>
                </a:path>
              </a:pathLst>
            </a:custGeom>
            <a:solidFill>
              <a:srgbClr val="382F2D"/>
            </a:solidFill>
            <a:ln w="12700">
              <a:solidFill>
                <a:srgbClr val="000000"/>
              </a:solidFill>
            </a:ln>
          </p:spPr>
          <p:txBody>
            <a:bodyPr/>
            <a:lstStyle/>
            <a:p>
              <a:endParaRPr lang="pt-BR" sz="1440"/>
            </a:p>
          </p:txBody>
        </p:sp>
      </p:grpSp>
      <p:grpSp>
        <p:nvGrpSpPr>
          <p:cNvPr id="12" name="Group 12"/>
          <p:cNvGrpSpPr/>
          <p:nvPr/>
        </p:nvGrpSpPr>
        <p:grpSpPr>
          <a:xfrm>
            <a:off x="3897933" y="2357313"/>
            <a:ext cx="7608481" cy="2176928"/>
            <a:chOff x="0" y="0"/>
            <a:chExt cx="12680801" cy="3628214"/>
          </a:xfrm>
        </p:grpSpPr>
        <p:sp>
          <p:nvSpPr>
            <p:cNvPr id="13" name="Freeform 13"/>
            <p:cNvSpPr/>
            <p:nvPr/>
          </p:nvSpPr>
          <p:spPr>
            <a:xfrm>
              <a:off x="0" y="0"/>
              <a:ext cx="12680801" cy="3523504"/>
            </a:xfrm>
            <a:custGeom>
              <a:avLst/>
              <a:gdLst/>
              <a:ahLst/>
              <a:cxnLst/>
              <a:rect l="l" t="t" r="r" b="b"/>
              <a:pathLst>
                <a:path w="12680801" h="3523504">
                  <a:moveTo>
                    <a:pt x="0" y="0"/>
                  </a:moveTo>
                  <a:lnTo>
                    <a:pt x="12680801" y="0"/>
                  </a:lnTo>
                  <a:lnTo>
                    <a:pt x="12680801" y="3523504"/>
                  </a:lnTo>
                  <a:lnTo>
                    <a:pt x="0" y="3523504"/>
                  </a:lnTo>
                  <a:close/>
                </a:path>
              </a:pathLst>
            </a:custGeom>
            <a:solidFill>
              <a:srgbClr val="000000">
                <a:alpha val="0"/>
              </a:srgbClr>
            </a:solidFill>
            <a:ln w="12700">
              <a:noFill/>
            </a:ln>
          </p:spPr>
          <p:txBody>
            <a:bodyPr/>
            <a:lstStyle/>
            <a:p>
              <a:endParaRPr lang="pt-BR" sz="1440" dirty="0"/>
            </a:p>
          </p:txBody>
        </p:sp>
        <p:sp>
          <p:nvSpPr>
            <p:cNvPr id="14" name="TextBox 14"/>
            <p:cNvSpPr txBox="1"/>
            <p:nvPr/>
          </p:nvSpPr>
          <p:spPr>
            <a:xfrm>
              <a:off x="436793" y="95183"/>
              <a:ext cx="11334244" cy="3533031"/>
            </a:xfrm>
            <a:prstGeom prst="rect">
              <a:avLst/>
            </a:prstGeom>
          </p:spPr>
          <p:txBody>
            <a:bodyPr lIns="0" tIns="0" rIns="0" bIns="0" rtlCol="0" anchor="b"/>
            <a:lstStyle/>
            <a:p>
              <a:pPr algn="ctr">
                <a:lnSpc>
                  <a:spcPts val="5184"/>
                </a:lnSpc>
              </a:pPr>
              <a:r>
                <a:rPr lang="en-US" sz="4320" b="1" dirty="0" err="1">
                  <a:solidFill>
                    <a:srgbClr val="FFFFFF"/>
                  </a:solidFill>
                  <a:latin typeface="Trebuchet MS Bold"/>
                  <a:ea typeface="Trebuchet MS Bold"/>
                  <a:cs typeface="Trebuchet MS Bold"/>
                  <a:sym typeface="Trebuchet MS Bold"/>
                </a:rPr>
                <a:t>Desenvolvimento</a:t>
              </a:r>
              <a:r>
                <a:rPr lang="en-US" sz="4320" b="1" dirty="0">
                  <a:solidFill>
                    <a:srgbClr val="FFFFFF"/>
                  </a:solidFill>
                  <a:latin typeface="Trebuchet MS Bold"/>
                  <a:ea typeface="Trebuchet MS Bold"/>
                  <a:cs typeface="Trebuchet MS Bold"/>
                  <a:sym typeface="Trebuchet MS Bold"/>
                </a:rPr>
                <a:t> de </a:t>
              </a:r>
              <a:r>
                <a:rPr lang="en-US" sz="4320" b="1" dirty="0" err="1">
                  <a:solidFill>
                    <a:srgbClr val="FFFFFF"/>
                  </a:solidFill>
                  <a:latin typeface="Trebuchet MS Bold"/>
                  <a:ea typeface="Trebuchet MS Bold"/>
                  <a:cs typeface="Trebuchet MS Bold"/>
                  <a:sym typeface="Trebuchet MS Bold"/>
                </a:rPr>
                <a:t>Aplicativo</a:t>
              </a:r>
              <a:r>
                <a:rPr lang="en-US" sz="4320" b="1" dirty="0">
                  <a:solidFill>
                    <a:srgbClr val="FFFFFF"/>
                  </a:solidFill>
                  <a:latin typeface="Trebuchet MS Bold"/>
                  <a:ea typeface="Trebuchet MS Bold"/>
                  <a:cs typeface="Trebuchet MS Bold"/>
                  <a:sym typeface="Trebuchet MS Bold"/>
                </a:rPr>
                <a:t> Mobile</a:t>
              </a:r>
            </a:p>
            <a:p>
              <a:pPr algn="ctr">
                <a:lnSpc>
                  <a:spcPts val="5184"/>
                </a:lnSpc>
              </a:pPr>
              <a:endParaRPr lang="en-US" sz="4320" b="1" dirty="0">
                <a:solidFill>
                  <a:srgbClr val="FFFFFF"/>
                </a:solidFill>
                <a:latin typeface="Trebuchet MS Bold"/>
                <a:ea typeface="Trebuchet MS Bold"/>
                <a:cs typeface="Trebuchet MS Bold"/>
                <a:sym typeface="Trebuchet MS Bold"/>
              </a:endParaRPr>
            </a:p>
          </p:txBody>
        </p:sp>
      </p:grpSp>
      <p:grpSp>
        <p:nvGrpSpPr>
          <p:cNvPr id="15" name="Group 15"/>
          <p:cNvGrpSpPr/>
          <p:nvPr/>
        </p:nvGrpSpPr>
        <p:grpSpPr>
          <a:xfrm>
            <a:off x="5316128" y="5587799"/>
            <a:ext cx="4229324" cy="560531"/>
            <a:chOff x="0" y="0"/>
            <a:chExt cx="7048873" cy="934219"/>
          </a:xfrm>
        </p:grpSpPr>
        <p:sp>
          <p:nvSpPr>
            <p:cNvPr id="16" name="Freeform 16"/>
            <p:cNvSpPr/>
            <p:nvPr/>
          </p:nvSpPr>
          <p:spPr>
            <a:xfrm>
              <a:off x="0" y="0"/>
              <a:ext cx="7048871" cy="934215"/>
            </a:xfrm>
            <a:custGeom>
              <a:avLst/>
              <a:gdLst/>
              <a:ahLst/>
              <a:cxnLst/>
              <a:rect l="l" t="t" r="r" b="b"/>
              <a:pathLst>
                <a:path w="7048871" h="934215">
                  <a:moveTo>
                    <a:pt x="0" y="0"/>
                  </a:moveTo>
                  <a:lnTo>
                    <a:pt x="7048871" y="0"/>
                  </a:lnTo>
                  <a:lnTo>
                    <a:pt x="7048871" y="934215"/>
                  </a:lnTo>
                  <a:lnTo>
                    <a:pt x="0" y="934215"/>
                  </a:lnTo>
                  <a:close/>
                </a:path>
              </a:pathLst>
            </a:custGeom>
            <a:solidFill>
              <a:srgbClr val="000000">
                <a:alpha val="0"/>
              </a:srgbClr>
            </a:solidFill>
            <a:ln w="12700">
              <a:noFill/>
            </a:ln>
          </p:spPr>
          <p:txBody>
            <a:bodyPr/>
            <a:lstStyle/>
            <a:p>
              <a:endParaRPr lang="pt-BR" sz="1440"/>
            </a:p>
          </p:txBody>
        </p:sp>
        <p:sp>
          <p:nvSpPr>
            <p:cNvPr id="17" name="TextBox 17"/>
            <p:cNvSpPr txBox="1"/>
            <p:nvPr/>
          </p:nvSpPr>
          <p:spPr>
            <a:xfrm>
              <a:off x="0" y="-19050"/>
              <a:ext cx="7048873" cy="953269"/>
            </a:xfrm>
            <a:prstGeom prst="rect">
              <a:avLst/>
            </a:prstGeom>
            <a:ln>
              <a:noFill/>
            </a:ln>
          </p:spPr>
          <p:txBody>
            <a:bodyPr lIns="0" tIns="0" rIns="0" bIns="0" rtlCol="0" anchor="b"/>
            <a:lstStyle/>
            <a:p>
              <a:pPr algn="ctr">
                <a:lnSpc>
                  <a:spcPts val="2016"/>
                </a:lnSpc>
              </a:pPr>
              <a:r>
                <a:rPr lang="en-US" sz="1680">
                  <a:solidFill>
                    <a:srgbClr val="FFFFFF"/>
                  </a:solidFill>
                  <a:latin typeface="Trebuchet MS"/>
                  <a:ea typeface="Trebuchet MS"/>
                  <a:cs typeface="Trebuchet MS"/>
                  <a:sym typeface="Trebuchet MS"/>
                </a:rPr>
                <a:t>raphael.b.oliveira@docente.senai.br</a:t>
              </a:r>
            </a:p>
            <a:p>
              <a:pPr algn="ctr">
                <a:lnSpc>
                  <a:spcPts val="2016"/>
                </a:lnSpc>
              </a:pPr>
              <a:endParaRPr lang="en-US" sz="1680">
                <a:solidFill>
                  <a:srgbClr val="FFFFFF"/>
                </a:solidFill>
                <a:latin typeface="Trebuchet MS"/>
                <a:ea typeface="Trebuchet MS"/>
                <a:cs typeface="Trebuchet MS"/>
                <a:sym typeface="Trebuchet MS"/>
              </a:endParaRPr>
            </a:p>
          </p:txBody>
        </p:sp>
      </p:grpSp>
      <p:sp>
        <p:nvSpPr>
          <p:cNvPr id="18" name="TextBox 18"/>
          <p:cNvSpPr txBox="1"/>
          <p:nvPr/>
        </p:nvSpPr>
        <p:spPr>
          <a:xfrm>
            <a:off x="5321104" y="4098166"/>
            <a:ext cx="4478358" cy="980525"/>
          </a:xfrm>
          <a:prstGeom prst="rect">
            <a:avLst/>
          </a:prstGeom>
        </p:spPr>
        <p:txBody>
          <a:bodyPr lIns="0" tIns="0" rIns="0" bIns="0" rtlCol="0" anchor="t">
            <a:spAutoFit/>
          </a:bodyPr>
          <a:lstStyle/>
          <a:p>
            <a:pPr algn="ctr">
              <a:lnSpc>
                <a:spcPts val="2592"/>
              </a:lnSpc>
            </a:pPr>
            <a:r>
              <a:rPr lang="en-US" sz="2160" dirty="0">
                <a:solidFill>
                  <a:srgbClr val="FFFFFF"/>
                </a:solidFill>
                <a:latin typeface="Trebuchet MS"/>
                <a:ea typeface="Trebuchet MS"/>
                <a:cs typeface="Trebuchet MS"/>
                <a:sym typeface="Trebuchet MS"/>
              </a:rPr>
              <a:t>Material base </a:t>
            </a:r>
            <a:r>
              <a:rPr lang="en-US" sz="2160" dirty="0" err="1">
                <a:solidFill>
                  <a:srgbClr val="FFFFFF"/>
                </a:solidFill>
                <a:latin typeface="Trebuchet MS"/>
                <a:ea typeface="Trebuchet MS"/>
                <a:cs typeface="Trebuchet MS"/>
                <a:sym typeface="Trebuchet MS"/>
              </a:rPr>
              <a:t>desenvolvido</a:t>
            </a:r>
            <a:r>
              <a:rPr lang="en-US" sz="2160" dirty="0">
                <a:solidFill>
                  <a:srgbClr val="FFFFFF"/>
                </a:solidFill>
                <a:latin typeface="Trebuchet MS"/>
                <a:ea typeface="Trebuchet MS"/>
                <a:cs typeface="Trebuchet MS"/>
                <a:sym typeface="Trebuchet MS"/>
              </a:rPr>
              <a:t> </a:t>
            </a:r>
            <a:r>
              <a:rPr lang="en-US" sz="2160" dirty="0" err="1">
                <a:solidFill>
                  <a:srgbClr val="FFFFFF"/>
                </a:solidFill>
                <a:latin typeface="Trebuchet MS"/>
                <a:ea typeface="Trebuchet MS"/>
                <a:cs typeface="Trebuchet MS"/>
                <a:sym typeface="Trebuchet MS"/>
              </a:rPr>
              <a:t>pelo</a:t>
            </a:r>
            <a:r>
              <a:rPr lang="en-US" sz="2160" dirty="0">
                <a:solidFill>
                  <a:srgbClr val="FFFFFF"/>
                </a:solidFill>
                <a:latin typeface="Trebuchet MS"/>
                <a:ea typeface="Trebuchet MS"/>
                <a:cs typeface="Trebuchet MS"/>
                <a:sym typeface="Trebuchet MS"/>
              </a:rPr>
              <a:t> Prof. Raphael Barreto</a:t>
            </a:r>
          </a:p>
          <a:p>
            <a:pPr algn="ctr">
              <a:lnSpc>
                <a:spcPts val="2592"/>
              </a:lnSpc>
            </a:pPr>
            <a:endParaRPr lang="en-US" sz="2160" dirty="0">
              <a:solidFill>
                <a:srgbClr val="FFFFFF"/>
              </a:solidFill>
              <a:latin typeface="Trebuchet MS"/>
              <a:ea typeface="Trebuchet MS"/>
              <a:cs typeface="Trebuchet MS"/>
              <a:sym typeface="Trebuchet MS"/>
            </a:endParaRPr>
          </a:p>
        </p:txBody>
      </p:sp>
      <p:sp>
        <p:nvSpPr>
          <p:cNvPr id="19" name="TextBox 19"/>
          <p:cNvSpPr txBox="1"/>
          <p:nvPr/>
        </p:nvSpPr>
        <p:spPr>
          <a:xfrm>
            <a:off x="6915668" y="7435858"/>
            <a:ext cx="784304" cy="313099"/>
          </a:xfrm>
          <a:prstGeom prst="rect">
            <a:avLst/>
          </a:prstGeom>
        </p:spPr>
        <p:txBody>
          <a:bodyPr lIns="0" tIns="0" rIns="0" bIns="0" rtlCol="0" anchor="t">
            <a:spAutoFit/>
          </a:bodyPr>
          <a:lstStyle/>
          <a:p>
            <a:pPr algn="ctr">
              <a:lnSpc>
                <a:spcPts val="2592"/>
              </a:lnSpc>
            </a:pPr>
            <a:r>
              <a:rPr lang="en-US" sz="2160" b="1" dirty="0">
                <a:solidFill>
                  <a:srgbClr val="FFFFFF"/>
                </a:solidFill>
                <a:latin typeface="Trebuchet MS Bold"/>
                <a:ea typeface="Trebuchet MS Bold"/>
                <a:cs typeface="Trebuchet MS Bold"/>
                <a:sym typeface="Trebuchet MS Bold"/>
              </a:rPr>
              <a:t>2026</a:t>
            </a:r>
          </a:p>
        </p:txBody>
      </p:sp>
      <p:sp>
        <p:nvSpPr>
          <p:cNvPr id="20" name="AutoShape 20"/>
          <p:cNvSpPr/>
          <p:nvPr/>
        </p:nvSpPr>
        <p:spPr>
          <a:xfrm>
            <a:off x="6050972" y="5490683"/>
            <a:ext cx="2528457" cy="22860"/>
          </a:xfrm>
          <a:prstGeom prst="line">
            <a:avLst/>
          </a:prstGeom>
          <a:ln w="19050" cap="rnd">
            <a:solidFill>
              <a:srgbClr val="FFFFFF"/>
            </a:solidFill>
            <a:prstDash val="solid"/>
            <a:headEnd type="none" w="sm" len="sm"/>
            <a:tailEnd type="none" w="sm" len="sm"/>
          </a:ln>
        </p:spPr>
        <p:txBody>
          <a:bodyPr/>
          <a:lstStyle/>
          <a:p>
            <a:endParaRPr lang="pt-BR" sz="1440"/>
          </a:p>
        </p:txBody>
      </p:sp>
      <p:grpSp>
        <p:nvGrpSpPr>
          <p:cNvPr id="21" name="Group 21"/>
          <p:cNvGrpSpPr/>
          <p:nvPr/>
        </p:nvGrpSpPr>
        <p:grpSpPr>
          <a:xfrm>
            <a:off x="6456017" y="7658028"/>
            <a:ext cx="1713731" cy="332400"/>
            <a:chOff x="0" y="0"/>
            <a:chExt cx="1816354" cy="554000"/>
          </a:xfrm>
        </p:grpSpPr>
        <p:sp>
          <p:nvSpPr>
            <p:cNvPr id="22" name="Freeform 22"/>
            <p:cNvSpPr/>
            <p:nvPr/>
          </p:nvSpPr>
          <p:spPr>
            <a:xfrm>
              <a:off x="0" y="0"/>
              <a:ext cx="1816360" cy="554001"/>
            </a:xfrm>
            <a:custGeom>
              <a:avLst/>
              <a:gdLst/>
              <a:ahLst/>
              <a:cxnLst/>
              <a:rect l="l" t="t" r="r" b="b"/>
              <a:pathLst>
                <a:path w="1816360" h="554001">
                  <a:moveTo>
                    <a:pt x="0" y="0"/>
                  </a:moveTo>
                  <a:lnTo>
                    <a:pt x="1816360" y="0"/>
                  </a:lnTo>
                  <a:lnTo>
                    <a:pt x="1816360" y="554001"/>
                  </a:lnTo>
                  <a:lnTo>
                    <a:pt x="0" y="554001"/>
                  </a:lnTo>
                  <a:close/>
                </a:path>
              </a:pathLst>
            </a:custGeom>
            <a:solidFill>
              <a:srgbClr val="000000">
                <a:alpha val="0"/>
              </a:srgbClr>
            </a:solidFill>
            <a:ln w="12700">
              <a:noFill/>
            </a:ln>
          </p:spPr>
          <p:txBody>
            <a:bodyPr/>
            <a:lstStyle/>
            <a:p>
              <a:endParaRPr lang="pt-BR" sz="1440"/>
            </a:p>
          </p:txBody>
        </p:sp>
        <p:sp>
          <p:nvSpPr>
            <p:cNvPr id="23" name="TextBox 23"/>
            <p:cNvSpPr txBox="1"/>
            <p:nvPr/>
          </p:nvSpPr>
          <p:spPr>
            <a:xfrm>
              <a:off x="0" y="-19050"/>
              <a:ext cx="1816354" cy="573050"/>
            </a:xfrm>
            <a:prstGeom prst="rect">
              <a:avLst/>
            </a:prstGeom>
            <a:ln>
              <a:noFill/>
            </a:ln>
          </p:spPr>
          <p:txBody>
            <a:bodyPr lIns="0" tIns="0" rIns="0" bIns="0" rtlCol="0" anchor="b"/>
            <a:lstStyle/>
            <a:p>
              <a:pPr algn="ctr">
                <a:lnSpc>
                  <a:spcPts val="1728"/>
                </a:lnSpc>
              </a:pPr>
              <a:r>
                <a:rPr lang="en-US" sz="1440" dirty="0">
                  <a:solidFill>
                    <a:srgbClr val="FFFFFF"/>
                  </a:solidFill>
                  <a:latin typeface="Trebuchet MS"/>
                  <a:ea typeface="Trebuchet MS"/>
                  <a:cs typeface="Trebuchet MS"/>
                  <a:sym typeface="Trebuchet MS"/>
                </a:rPr>
                <a:t>SENAI - SAPUCAÍ</a:t>
              </a:r>
            </a:p>
          </p:txBody>
        </p:sp>
      </p:grpSp>
      <p:sp>
        <p:nvSpPr>
          <p:cNvPr id="24" name="Freeform 24"/>
          <p:cNvSpPr/>
          <p:nvPr/>
        </p:nvSpPr>
        <p:spPr>
          <a:xfrm>
            <a:off x="271996" y="201176"/>
            <a:ext cx="1342797" cy="582724"/>
          </a:xfrm>
          <a:custGeom>
            <a:avLst/>
            <a:gdLst/>
            <a:ahLst/>
            <a:cxnLst/>
            <a:rect l="l" t="t" r="r" b="b"/>
            <a:pathLst>
              <a:path w="1678496" h="728405">
                <a:moveTo>
                  <a:pt x="0" y="0"/>
                </a:moveTo>
                <a:lnTo>
                  <a:pt x="1678495" y="0"/>
                </a:lnTo>
                <a:lnTo>
                  <a:pt x="1678495" y="728405"/>
                </a:lnTo>
                <a:lnTo>
                  <a:pt x="0" y="728405"/>
                </a:lnTo>
                <a:lnTo>
                  <a:pt x="0" y="0"/>
                </a:lnTo>
                <a:close/>
              </a:path>
            </a:pathLst>
          </a:custGeom>
          <a:blipFill>
            <a:blip r:embed="rId5">
              <a:extLst>
                <a:ext uri="{96DAC541-7B7A-43D3-8B79-37D633B846F1}">
                  <asvg:svgBlip xmlns:asvg="http://schemas.microsoft.com/office/drawing/2016/SVG/main" r:embed="rId6"/>
                </a:ext>
              </a:extLst>
            </a:blip>
            <a:stretch>
              <a:fillRect t="-122" b="-122"/>
            </a:stretch>
          </a:blipFill>
        </p:spPr>
        <p:txBody>
          <a:bodyPr/>
          <a:lstStyle/>
          <a:p>
            <a:endParaRPr lang="pt-BR" sz="14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793790" y="563880"/>
            <a:ext cx="1064776" cy="348377"/>
          </a:xfrm>
          <a:prstGeom prst="roundRect">
            <a:avLst>
              <a:gd name="adj" fmla="val 18185"/>
            </a:avLst>
          </a:prstGeom>
          <a:solidFill>
            <a:srgbClr val="D2F1F9"/>
          </a:solidFill>
          <a:ln/>
        </p:spPr>
      </p:sp>
      <p:sp>
        <p:nvSpPr>
          <p:cNvPr id="3" name="Text 1"/>
          <p:cNvSpPr/>
          <p:nvPr/>
        </p:nvSpPr>
        <p:spPr>
          <a:xfrm>
            <a:off x="906899" y="620435"/>
            <a:ext cx="838557" cy="235268"/>
          </a:xfrm>
          <a:prstGeom prst="rect">
            <a:avLst/>
          </a:prstGeom>
          <a:noFill/>
          <a:ln/>
        </p:spPr>
        <p:txBody>
          <a:bodyPr wrap="none" lIns="0" tIns="0" rIns="0" bIns="0" rtlCol="0" anchor="t"/>
          <a:lstStyle/>
          <a:p>
            <a:pPr marL="0" indent="0" algn="l">
              <a:lnSpc>
                <a:spcPts val="1850"/>
              </a:lnSpc>
              <a:buNone/>
            </a:pPr>
            <a:r>
              <a:rPr lang="en-US" sz="1150" dirty="0">
                <a:solidFill>
                  <a:srgbClr val="000000"/>
                </a:solidFill>
                <a:latin typeface="Varela Round" pitchFamily="34" charset="0"/>
                <a:ea typeface="Varela Round" pitchFamily="34" charset="-122"/>
                <a:cs typeface="Varela Round" pitchFamily="34" charset="-120"/>
              </a:rPr>
              <a:t>MÓDULO 5</a:t>
            </a:r>
            <a:endParaRPr lang="en-US" sz="1150" dirty="0"/>
          </a:p>
        </p:txBody>
      </p:sp>
      <p:sp>
        <p:nvSpPr>
          <p:cNvPr id="4" name="Text 2"/>
          <p:cNvSpPr/>
          <p:nvPr/>
        </p:nvSpPr>
        <p:spPr>
          <a:xfrm>
            <a:off x="793790" y="983813"/>
            <a:ext cx="6792039" cy="589121"/>
          </a:xfrm>
          <a:prstGeom prst="rect">
            <a:avLst/>
          </a:prstGeom>
          <a:noFill/>
          <a:ln/>
        </p:spPr>
        <p:txBody>
          <a:bodyPr wrap="none" lIns="0" tIns="0" rIns="0" bIns="0" rtlCol="0" anchor="t"/>
          <a:lstStyle/>
          <a:p>
            <a:pPr marL="0" indent="0" algn="l">
              <a:lnSpc>
                <a:spcPts val="4600"/>
              </a:lnSpc>
              <a:buNone/>
            </a:pPr>
            <a:r>
              <a:rPr lang="en-US" sz="3700" b="1" dirty="0">
                <a:solidFill>
                  <a:srgbClr val="0082AD"/>
                </a:solidFill>
                <a:latin typeface="Varela Round Bold" pitchFamily="34" charset="0"/>
                <a:ea typeface="Varela Round Bold" pitchFamily="34" charset="-122"/>
                <a:cs typeface="Varela Round Bold" pitchFamily="34" charset="-120"/>
              </a:rPr>
              <a:t>Projeto Final: App de Finanças</a:t>
            </a:r>
            <a:endParaRPr lang="en-US" sz="3700" dirty="0"/>
          </a:p>
        </p:txBody>
      </p:sp>
      <p:sp>
        <p:nvSpPr>
          <p:cNvPr id="5" name="Text 3"/>
          <p:cNvSpPr/>
          <p:nvPr/>
        </p:nvSpPr>
        <p:spPr>
          <a:xfrm>
            <a:off x="793790" y="2020610"/>
            <a:ext cx="4869418" cy="353378"/>
          </a:xfrm>
          <a:prstGeom prst="rect">
            <a:avLst/>
          </a:prstGeom>
          <a:noFill/>
          <a:ln/>
        </p:spPr>
        <p:txBody>
          <a:bodyPr wrap="none" lIns="0" tIns="0" rIns="0" bIns="0" rtlCol="0" anchor="t"/>
          <a:lstStyle/>
          <a:p>
            <a:pPr marL="0" indent="0" algn="l">
              <a:lnSpc>
                <a:spcPts val="2750"/>
              </a:lnSpc>
              <a:buNone/>
            </a:pPr>
            <a:r>
              <a:rPr lang="en-US" sz="2200" b="1" dirty="0">
                <a:solidFill>
                  <a:srgbClr val="0082AD"/>
                </a:solidFill>
                <a:latin typeface="Varela Round Bold" pitchFamily="34" charset="0"/>
                <a:ea typeface="Varela Round Bold" pitchFamily="34" charset="-122"/>
                <a:cs typeface="Varela Round Bold" pitchFamily="34" charset="-120"/>
              </a:rPr>
              <a:t>Consolidando Todo o Conhecimento</a:t>
            </a:r>
            <a:endParaRPr lang="en-US" sz="2200" dirty="0"/>
          </a:p>
        </p:txBody>
      </p:sp>
      <p:sp>
        <p:nvSpPr>
          <p:cNvPr id="6" name="Text 4"/>
          <p:cNvSpPr/>
          <p:nvPr/>
        </p:nvSpPr>
        <p:spPr>
          <a:xfrm>
            <a:off x="793790" y="2553057"/>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No módulo final, vamos construir juntos um aplicativo completo de gerenciamento de finanças pessoais! Este projeto vai integrar tudo que você aprendeu nos módulos anteriores.</a:t>
            </a:r>
            <a:endParaRPr lang="en-US" sz="1450" dirty="0"/>
          </a:p>
        </p:txBody>
      </p:sp>
      <p:sp>
        <p:nvSpPr>
          <p:cNvPr id="7" name="Text 5"/>
          <p:cNvSpPr/>
          <p:nvPr/>
        </p:nvSpPr>
        <p:spPr>
          <a:xfrm>
            <a:off x="793790" y="3596878"/>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Enquanto desenvolvemos o app, vou aprofundar temas importantes que já vimos e introduzir conceitos avançados que vão elevar a qualidade dos seus projetos.</a:t>
            </a:r>
            <a:endParaRPr lang="en-US" sz="1450" dirty="0"/>
          </a:p>
        </p:txBody>
      </p:sp>
      <p:sp>
        <p:nvSpPr>
          <p:cNvPr id="8" name="Text 6"/>
          <p:cNvSpPr/>
          <p:nvPr/>
        </p:nvSpPr>
        <p:spPr>
          <a:xfrm>
            <a:off x="793790" y="4658558"/>
            <a:ext cx="2356842" cy="294680"/>
          </a:xfrm>
          <a:prstGeom prst="rect">
            <a:avLst/>
          </a:prstGeom>
          <a:noFill/>
          <a:ln/>
        </p:spPr>
        <p:txBody>
          <a:bodyPr wrap="none" lIns="0" tIns="0" rIns="0" bIns="0" rtlCol="0" anchor="t"/>
          <a:lstStyle/>
          <a:p>
            <a:pPr marL="0" indent="0" algn="l">
              <a:lnSpc>
                <a:spcPts val="2300"/>
              </a:lnSpc>
              <a:buNone/>
            </a:pPr>
            <a:r>
              <a:rPr lang="en-US" sz="1850" b="1" dirty="0">
                <a:solidFill>
                  <a:srgbClr val="0082AD"/>
                </a:solidFill>
                <a:latin typeface="Varela Round Bold" pitchFamily="34" charset="0"/>
                <a:ea typeface="Varela Round Bold" pitchFamily="34" charset="-122"/>
                <a:cs typeface="Varela Round Bold" pitchFamily="34" charset="-120"/>
              </a:rPr>
              <a:t>O Gran Finale</a:t>
            </a:r>
            <a:endParaRPr lang="en-US" sz="1850" dirty="0"/>
          </a:p>
        </p:txBody>
      </p:sp>
      <p:sp>
        <p:nvSpPr>
          <p:cNvPr id="9" name="Text 7"/>
          <p:cNvSpPr/>
          <p:nvPr/>
        </p:nvSpPr>
        <p:spPr>
          <a:xfrm>
            <a:off x="793790" y="5132308"/>
            <a:ext cx="5751195"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Ao final, você vai aprender a fazer o </a:t>
            </a:r>
            <a:r>
              <a:rPr lang="en-US" sz="1450" b="1" dirty="0">
                <a:solidFill>
                  <a:srgbClr val="000000"/>
                </a:solidFill>
                <a:latin typeface="Varela Round" pitchFamily="34" charset="0"/>
                <a:ea typeface="Varela Round" pitchFamily="34" charset="-122"/>
                <a:cs typeface="Varela Round" pitchFamily="34" charset="-120"/>
              </a:rPr>
              <a:t>build</a:t>
            </a:r>
            <a:r>
              <a:rPr lang="en-US" sz="1450" dirty="0">
                <a:solidFill>
                  <a:srgbClr val="000000"/>
                </a:solidFill>
                <a:latin typeface="Varela Round" pitchFamily="34" charset="0"/>
                <a:ea typeface="Varela Round" pitchFamily="34" charset="-122"/>
                <a:cs typeface="Varela Round" pitchFamily="34" charset="-120"/>
              </a:rPr>
              <a:t> do aplicativo, gerando arquivos prontos para distribuição. Isso significa que outras pessoas poderão baixar e usar seu app!</a:t>
            </a:r>
            <a:endParaRPr lang="en-US" sz="1450" dirty="0"/>
          </a:p>
        </p:txBody>
      </p:sp>
      <p:pic>
        <p:nvPicPr>
          <p:cNvPr id="10" name="Image 0" descr="preencoded.png"/>
          <p:cNvPicPr>
            <a:picLocks noChangeAspect="1"/>
          </p:cNvPicPr>
          <p:nvPr/>
        </p:nvPicPr>
        <p:blipFill>
          <a:blip r:embed="rId3"/>
          <a:stretch>
            <a:fillRect/>
          </a:stretch>
        </p:blipFill>
        <p:spPr>
          <a:xfrm>
            <a:off x="7012662" y="2042993"/>
            <a:ext cx="6288167" cy="3694509"/>
          </a:xfrm>
          <a:prstGeom prst="rect">
            <a:avLst/>
          </a:prstGeom>
        </p:spPr>
      </p:pic>
      <p:sp>
        <p:nvSpPr>
          <p:cNvPr id="11" name="Text 8"/>
          <p:cNvSpPr/>
          <p:nvPr/>
        </p:nvSpPr>
        <p:spPr>
          <a:xfrm>
            <a:off x="7012662" y="5938957"/>
            <a:ext cx="6831449" cy="294203"/>
          </a:xfrm>
          <a:prstGeom prst="rect">
            <a:avLst/>
          </a:prstGeom>
          <a:noFill/>
          <a:ln/>
        </p:spPr>
        <p:txBody>
          <a:bodyPr wrap="none" lIns="0" tIns="0" rIns="0" bIns="0" rtlCol="0" anchor="t"/>
          <a:lstStyle/>
          <a:p>
            <a:pPr marL="0" indent="0" algn="l">
              <a:lnSpc>
                <a:spcPts val="2300"/>
              </a:lnSpc>
              <a:buNone/>
            </a:pPr>
            <a:endParaRPr lang="en-US" sz="1450" dirty="0"/>
          </a:p>
        </p:txBody>
      </p:sp>
      <p:sp>
        <p:nvSpPr>
          <p:cNvPr id="12" name="Shape 9"/>
          <p:cNvSpPr/>
          <p:nvPr/>
        </p:nvSpPr>
        <p:spPr>
          <a:xfrm>
            <a:off x="793790" y="6595824"/>
            <a:ext cx="13042821" cy="1069896"/>
          </a:xfrm>
          <a:prstGeom prst="roundRect">
            <a:avLst>
              <a:gd name="adj" fmla="val 7402"/>
            </a:avLst>
          </a:prstGeom>
          <a:solidFill>
            <a:srgbClr val="BCE9F6"/>
          </a:solidFill>
          <a:ln/>
        </p:spPr>
      </p:sp>
      <p:pic>
        <p:nvPicPr>
          <p:cNvPr id="13" name="Image 1" descr="preencoded.png"/>
          <p:cNvPicPr>
            <a:picLocks noChangeAspect="1"/>
          </p:cNvPicPr>
          <p:nvPr/>
        </p:nvPicPr>
        <p:blipFill>
          <a:blip r:embed="rId4"/>
          <a:stretch>
            <a:fillRect/>
          </a:stretch>
        </p:blipFill>
        <p:spPr>
          <a:xfrm>
            <a:off x="982266" y="6872049"/>
            <a:ext cx="235625" cy="188476"/>
          </a:xfrm>
          <a:prstGeom prst="rect">
            <a:avLst/>
          </a:prstGeom>
        </p:spPr>
      </p:pic>
      <p:sp>
        <p:nvSpPr>
          <p:cNvPr id="14" name="Text 10"/>
          <p:cNvSpPr/>
          <p:nvPr/>
        </p:nvSpPr>
        <p:spPr>
          <a:xfrm>
            <a:off x="1406366" y="6821924"/>
            <a:ext cx="12241768" cy="588407"/>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Este projeto será seu portfólio! Um aplicativo real e funcional que você pode mostrar para amigos, família ou até mesmo em entrevistas de emprego.</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57137"/>
            <a:ext cx="527101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Pronto para Começar?</a:t>
            </a:r>
            <a:endParaRPr lang="en-US" sz="3900" dirty="0"/>
          </a:p>
        </p:txBody>
      </p:sp>
      <p:sp>
        <p:nvSpPr>
          <p:cNvPr id="4" name="Text 1"/>
          <p:cNvSpPr/>
          <p:nvPr/>
        </p:nvSpPr>
        <p:spPr>
          <a:xfrm>
            <a:off x="793790" y="2774871"/>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É isso! Agora você já sabe exatamente o que te espera neste curso completo de React Native. Estamos prestes a iniciar uma jornada incrível pelo desenvolvimento mobile.</a:t>
            </a:r>
            <a:endParaRPr lang="en-US" sz="1550" dirty="0"/>
          </a:p>
        </p:txBody>
      </p:sp>
      <p:sp>
        <p:nvSpPr>
          <p:cNvPr id="5" name="Shape 2"/>
          <p:cNvSpPr/>
          <p:nvPr/>
        </p:nvSpPr>
        <p:spPr>
          <a:xfrm>
            <a:off x="793790" y="3950732"/>
            <a:ext cx="7556421" cy="1793796"/>
          </a:xfrm>
          <a:prstGeom prst="roundRect">
            <a:avLst>
              <a:gd name="adj" fmla="val 4647"/>
            </a:avLst>
          </a:prstGeom>
          <a:solidFill>
            <a:srgbClr val="D2F1F9"/>
          </a:solidFill>
          <a:ln w="7620">
            <a:solidFill>
              <a:srgbClr val="B8D7DF"/>
            </a:solidFill>
            <a:prstDash val="solid"/>
          </a:ln>
        </p:spPr>
      </p:sp>
      <p:sp>
        <p:nvSpPr>
          <p:cNvPr id="6" name="Text 3"/>
          <p:cNvSpPr/>
          <p:nvPr/>
        </p:nvSpPr>
        <p:spPr>
          <a:xfrm>
            <a:off x="999768" y="415671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Próximos Passos</a:t>
            </a:r>
            <a:endParaRPr lang="en-US" sz="1950" dirty="0"/>
          </a:p>
        </p:txBody>
      </p:sp>
      <p:sp>
        <p:nvSpPr>
          <p:cNvPr id="7" name="Text 4"/>
          <p:cNvSpPr/>
          <p:nvPr/>
        </p:nvSpPr>
        <p:spPr>
          <a:xfrm>
            <a:off x="999768" y="4585930"/>
            <a:ext cx="7144464"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Na próxima aula, vamos mergulhar nos conceitos fundamentais: </a:t>
            </a:r>
            <a:r>
              <a:rPr lang="en-US" sz="1550" b="1" dirty="0">
                <a:solidFill>
                  <a:srgbClr val="000000"/>
                </a:solidFill>
                <a:latin typeface="Varela Round" pitchFamily="34" charset="0"/>
                <a:ea typeface="Varela Round" pitchFamily="34" charset="-122"/>
                <a:cs typeface="Varela Round" pitchFamily="34" charset="-120"/>
              </a:rPr>
              <a:t>o que é React Native?</a:t>
            </a:r>
            <a:r>
              <a:rPr lang="en-US" sz="1550" dirty="0">
                <a:solidFill>
                  <a:srgbClr val="000000"/>
                </a:solidFill>
                <a:latin typeface="Varela Round" pitchFamily="34" charset="0"/>
                <a:ea typeface="Varela Round" pitchFamily="34" charset="-122"/>
                <a:cs typeface="Varela Round" pitchFamily="34" charset="-120"/>
              </a:rPr>
              <a:t> Como funciona o desenvolvimento de aplicativos nativos? Por que essa tecnologia está revolucionando o mundo mobile?</a:t>
            </a:r>
            <a:endParaRPr lang="en-US" sz="1550" dirty="0"/>
          </a:p>
        </p:txBody>
      </p:sp>
      <p:sp>
        <p:nvSpPr>
          <p:cNvPr id="8" name="Text 5"/>
          <p:cNvSpPr/>
          <p:nvPr/>
        </p:nvSpPr>
        <p:spPr>
          <a:xfrm>
            <a:off x="793790" y="5967770"/>
            <a:ext cx="7556421" cy="404574"/>
          </a:xfrm>
          <a:prstGeom prst="rect">
            <a:avLst/>
          </a:prstGeom>
          <a:noFill/>
          <a:ln/>
        </p:spPr>
        <p:txBody>
          <a:bodyPr wrap="none" lIns="0" tIns="0" rIns="0" bIns="0" rtlCol="0" anchor="t"/>
          <a:lstStyle/>
          <a:p>
            <a:pPr marL="0" indent="0" algn="l">
              <a:lnSpc>
                <a:spcPts val="3100"/>
              </a:lnSpc>
              <a:buNone/>
            </a:pPr>
            <a:r>
              <a:rPr lang="en-US" sz="1950" b="1" dirty="0">
                <a:solidFill>
                  <a:srgbClr val="000000"/>
                </a:solidFill>
                <a:latin typeface="Varela Round" pitchFamily="34" charset="0"/>
                <a:ea typeface="Varela Round" pitchFamily="34" charset="-122"/>
                <a:cs typeface="Varela Round" pitchFamily="34" charset="-120"/>
              </a:rPr>
              <a:t>Nos vemos na próxima aula! </a:t>
            </a:r>
            <a:r>
              <a:rPr lang="en-US" sz="1950" dirty="0">
                <a:solidFill>
                  <a:srgbClr val="000000"/>
                </a:solidFill>
                <a:latin typeface="Varela Round" pitchFamily="34" charset="0"/>
                <a:ea typeface="Varela Round" pitchFamily="34" charset="-122"/>
                <a:cs typeface="Varela Round" pitchFamily="34" charset="-120"/>
              </a:rPr>
              <a:t>🚀</a:t>
            </a:r>
            <a:endParaRPr lang="en-US" sz="19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91633"/>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Perguntas?</a:t>
            </a:r>
            <a:endParaRPr lang="en-US" sz="3900" dirty="0"/>
          </a:p>
        </p:txBody>
      </p:sp>
      <p:sp>
        <p:nvSpPr>
          <p:cNvPr id="4" name="Text 1"/>
          <p:cNvSpPr/>
          <p:nvPr/>
        </p:nvSpPr>
        <p:spPr>
          <a:xfrm>
            <a:off x="6280190" y="3509367"/>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Entre em contato:</a:t>
            </a:r>
            <a:endParaRPr lang="en-US" sz="1550" dirty="0"/>
          </a:p>
        </p:txBody>
      </p:sp>
      <p:sp>
        <p:nvSpPr>
          <p:cNvPr id="5" name="Text 2"/>
          <p:cNvSpPr/>
          <p:nvPr/>
        </p:nvSpPr>
        <p:spPr>
          <a:xfrm>
            <a:off x="6280190" y="4050149"/>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raphael.b.oliveira@docente.senai.br</a:t>
            </a:r>
            <a:endParaRPr lang="en-US" sz="1550" dirty="0"/>
          </a:p>
        </p:txBody>
      </p:sp>
      <p:sp>
        <p:nvSpPr>
          <p:cNvPr id="6" name="Shape 3"/>
          <p:cNvSpPr/>
          <p:nvPr/>
        </p:nvSpPr>
        <p:spPr>
          <a:xfrm>
            <a:off x="6280190" y="4590931"/>
            <a:ext cx="7556421" cy="1047036"/>
          </a:xfrm>
          <a:prstGeom prst="roundRect">
            <a:avLst>
              <a:gd name="adj" fmla="val 7961"/>
            </a:avLst>
          </a:prstGeom>
          <a:solidFill>
            <a:srgbClr val="D2F1F9"/>
          </a:solidFill>
          <a:ln w="7620">
            <a:solidFill>
              <a:srgbClr val="B8D7DF"/>
            </a:solidFill>
            <a:prstDash val="solid"/>
          </a:ln>
        </p:spPr>
        <p:txBody>
          <a:bodyPr/>
          <a:lstStyle/>
          <a:p>
            <a:endParaRPr lang="pt-BR"/>
          </a:p>
        </p:txBody>
      </p:sp>
      <p:sp>
        <p:nvSpPr>
          <p:cNvPr id="7" name="Text 4"/>
          <p:cNvSpPr/>
          <p:nvPr/>
        </p:nvSpPr>
        <p:spPr>
          <a:xfrm>
            <a:off x="6486168" y="4796909"/>
            <a:ext cx="7144464"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Obrigado pela atenção! Estou à disposição para esclarecer dúvidas e ajudar no </a:t>
            </a:r>
            <a:r>
              <a:rPr lang="en-US" sz="1550" dirty="0" err="1">
                <a:solidFill>
                  <a:srgbClr val="000000"/>
                </a:solidFill>
                <a:latin typeface="Varela Round" pitchFamily="34" charset="0"/>
                <a:ea typeface="Varela Round" pitchFamily="34" charset="-122"/>
                <a:cs typeface="Varela Round" pitchFamily="34" charset="-120"/>
              </a:rPr>
              <a:t>seu</a:t>
            </a:r>
            <a:r>
              <a:rPr lang="en-US" sz="1550" dirty="0">
                <a:solidFill>
                  <a:srgbClr val="000000"/>
                </a:solidFill>
                <a:latin typeface="Varela Round" pitchFamily="34" charset="0"/>
                <a:ea typeface="Varela Round" pitchFamily="34" charset="-122"/>
                <a:cs typeface="Varela Round" pitchFamily="34" charset="-120"/>
              </a:rPr>
              <a:t> </a:t>
            </a:r>
            <a:r>
              <a:rPr lang="en-US" sz="1550" dirty="0" err="1">
                <a:solidFill>
                  <a:srgbClr val="000000"/>
                </a:solidFill>
                <a:latin typeface="Varela Round" pitchFamily="34" charset="0"/>
                <a:ea typeface="Varela Round" pitchFamily="34" charset="-122"/>
                <a:cs typeface="Varela Round" pitchFamily="34" charset="-120"/>
              </a:rPr>
              <a:t>aprendizado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 y="0"/>
            <a:ext cx="14630400" cy="82296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732" t="-34478" r="-2765" b="-3639"/>
            </a:stretch>
          </a:blipFill>
        </p:spPr>
      </p:sp>
      <p:grpSp>
        <p:nvGrpSpPr>
          <p:cNvPr id="3" name="Group 3"/>
          <p:cNvGrpSpPr/>
          <p:nvPr/>
        </p:nvGrpSpPr>
        <p:grpSpPr>
          <a:xfrm>
            <a:off x="-2" y="-18029"/>
            <a:ext cx="1463040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sp>
      </p:grpSp>
      <p:grpSp>
        <p:nvGrpSpPr>
          <p:cNvPr id="5" name="Group 5"/>
          <p:cNvGrpSpPr/>
          <p:nvPr/>
        </p:nvGrpSpPr>
        <p:grpSpPr>
          <a:xfrm>
            <a:off x="0" y="-18029"/>
            <a:ext cx="14630392" cy="8247629"/>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sp>
      </p:grpSp>
      <p:grpSp>
        <p:nvGrpSpPr>
          <p:cNvPr id="7" name="Group 7"/>
          <p:cNvGrpSpPr/>
          <p:nvPr/>
        </p:nvGrpSpPr>
        <p:grpSpPr>
          <a:xfrm>
            <a:off x="4255938" y="2203438"/>
            <a:ext cx="6118525" cy="3804697"/>
            <a:chOff x="0" y="0"/>
            <a:chExt cx="10197541" cy="6341161"/>
          </a:xfrm>
        </p:grpSpPr>
        <p:sp>
          <p:nvSpPr>
            <p:cNvPr id="8" name="Freeform 8"/>
            <p:cNvSpPr/>
            <p:nvPr/>
          </p:nvSpPr>
          <p:spPr>
            <a:xfrm>
              <a:off x="0" y="0"/>
              <a:ext cx="10197592" cy="6341110"/>
            </a:xfrm>
            <a:custGeom>
              <a:avLst/>
              <a:gdLst/>
              <a:ahLst/>
              <a:cxnLst/>
              <a:rect l="l" t="t" r="r" b="b"/>
              <a:pathLst>
                <a:path w="10197592" h="6341110">
                  <a:moveTo>
                    <a:pt x="0" y="0"/>
                  </a:moveTo>
                  <a:lnTo>
                    <a:pt x="10197592" y="0"/>
                  </a:lnTo>
                  <a:lnTo>
                    <a:pt x="10197592" y="6341110"/>
                  </a:lnTo>
                  <a:lnTo>
                    <a:pt x="0" y="6341110"/>
                  </a:lnTo>
                  <a:close/>
                </a:path>
              </a:pathLst>
            </a:custGeom>
            <a:solidFill>
              <a:srgbClr val="382F2D"/>
            </a:solidFill>
            <a:ln w="12700">
              <a:solidFill>
                <a:srgbClr val="000000"/>
              </a:solidFill>
            </a:ln>
          </p:spPr>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4">
              <a:extLst>
                <a:ext uri="{96DAC541-7B7A-43D3-8B79-37D633B846F1}">
                  <asvg:svgBlip xmlns:asvg="http://schemas.microsoft.com/office/drawing/2016/SVG/main" r:embed="rId5"/>
                </a:ext>
              </a:extLst>
            </a:blip>
            <a:stretch>
              <a:fillRect t="-148" b="-148"/>
            </a:stretch>
          </a:blipFill>
        </p:spPr>
      </p:sp>
      <p:grpSp>
        <p:nvGrpSpPr>
          <p:cNvPr id="10" name="Group 10"/>
          <p:cNvGrpSpPr/>
          <p:nvPr/>
        </p:nvGrpSpPr>
        <p:grpSpPr>
          <a:xfrm>
            <a:off x="0" y="0"/>
            <a:ext cx="14630400" cy="82296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382F2D"/>
            </a:solidFill>
            <a:ln w="12700">
              <a:solidFill>
                <a:srgbClr val="000000"/>
              </a:solidFill>
            </a:ln>
          </p:spPr>
        </p:sp>
      </p:grpSp>
      <p:sp>
        <p:nvSpPr>
          <p:cNvPr id="12" name="Freeform 12"/>
          <p:cNvSpPr/>
          <p:nvPr/>
        </p:nvSpPr>
        <p:spPr>
          <a:xfrm>
            <a:off x="6036892" y="3560064"/>
            <a:ext cx="2556609" cy="1109472"/>
          </a:xfrm>
          <a:custGeom>
            <a:avLst/>
            <a:gdLst/>
            <a:ahLst/>
            <a:cxnLst/>
            <a:rect l="l" t="t" r="r" b="b"/>
            <a:pathLst>
              <a:path w="3195761" h="1386840">
                <a:moveTo>
                  <a:pt x="0" y="0"/>
                </a:moveTo>
                <a:lnTo>
                  <a:pt x="3195761" y="0"/>
                </a:lnTo>
                <a:lnTo>
                  <a:pt x="3195761" y="1386840"/>
                </a:lnTo>
                <a:lnTo>
                  <a:pt x="0" y="1386840"/>
                </a:lnTo>
                <a:lnTo>
                  <a:pt x="0" y="0"/>
                </a:lnTo>
                <a:close/>
              </a:path>
            </a:pathLst>
          </a:custGeom>
          <a:blipFill>
            <a:blip r:embed="rId6">
              <a:extLst>
                <a:ext uri="{96DAC541-7B7A-43D3-8B79-37D633B846F1}">
                  <asvg:svgBlip xmlns:asvg="http://schemas.microsoft.com/office/drawing/2016/SVG/main" r:embed="rId7"/>
                </a:ext>
              </a:extLst>
            </a:blip>
            <a:stretch>
              <a:fillRect t="-64" b="-64"/>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10815"/>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Bem-vindo ao Curso de React Native</a:t>
            </a:r>
            <a:endParaRPr lang="en-US" sz="3900" dirty="0"/>
          </a:p>
        </p:txBody>
      </p:sp>
      <p:sp>
        <p:nvSpPr>
          <p:cNvPr id="4" name="Text 1"/>
          <p:cNvSpPr/>
          <p:nvPr/>
        </p:nvSpPr>
        <p:spPr>
          <a:xfrm>
            <a:off x="793790" y="4248626"/>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Prepare-se para embarcar em uma jornada empolgante no desenvolvimento mobile! Neste curso completo, você vai aprender a criar aplicativos nativos incríveis usando React Native, transformando suas ideias em apps funcionais que rodam tanto no Android quanto no iOS.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1085969"/>
            <a:ext cx="1766054"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1193125"/>
            <a:ext cx="158710" cy="158710"/>
          </a:xfrm>
          <a:prstGeom prst="rect">
            <a:avLst/>
          </a:prstGeom>
        </p:spPr>
      </p:pic>
      <p:sp>
        <p:nvSpPr>
          <p:cNvPr id="4" name="Text 1"/>
          <p:cNvSpPr/>
          <p:nvPr/>
        </p:nvSpPr>
        <p:spPr>
          <a:xfrm>
            <a:off x="1150858" y="1145500"/>
            <a:ext cx="1289923"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SEU INSTRUTOR</a:t>
            </a:r>
            <a:endParaRPr lang="en-US" sz="1250" dirty="0"/>
          </a:p>
        </p:txBody>
      </p:sp>
      <p:sp>
        <p:nvSpPr>
          <p:cNvPr id="5" name="Text 2"/>
          <p:cNvSpPr/>
          <p:nvPr/>
        </p:nvSpPr>
        <p:spPr>
          <a:xfrm>
            <a:off x="793790" y="1538407"/>
            <a:ext cx="5381149"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Conheça seu Professor</a:t>
            </a:r>
            <a:endParaRPr lang="en-US" sz="3900" dirty="0"/>
          </a:p>
        </p:txBody>
      </p:sp>
      <p:pic>
        <p:nvPicPr>
          <p:cNvPr id="6" name="Image 1" descr="preencoded.png"/>
          <p:cNvPicPr>
            <a:picLocks noChangeAspect="1"/>
          </p:cNvPicPr>
          <p:nvPr/>
        </p:nvPicPr>
        <p:blipFill>
          <a:blip r:embed="rId5"/>
          <a:stretch>
            <a:fillRect/>
          </a:stretch>
        </p:blipFill>
        <p:spPr>
          <a:xfrm>
            <a:off x="793790" y="2679383"/>
            <a:ext cx="4926568" cy="4241006"/>
          </a:xfrm>
          <a:prstGeom prst="rect">
            <a:avLst/>
          </a:prstGeom>
        </p:spPr>
      </p:pic>
      <p:sp>
        <p:nvSpPr>
          <p:cNvPr id="7" name="Text 3"/>
          <p:cNvSpPr/>
          <p:nvPr/>
        </p:nvSpPr>
        <p:spPr>
          <a:xfrm>
            <a:off x="6212086" y="2654498"/>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Raphael Barreto</a:t>
            </a:r>
            <a:endParaRPr lang="en-US" sz="2300" dirty="0"/>
          </a:p>
        </p:txBody>
      </p:sp>
      <p:sp>
        <p:nvSpPr>
          <p:cNvPr id="8" name="Text 4"/>
          <p:cNvSpPr/>
          <p:nvPr/>
        </p:nvSpPr>
        <p:spPr>
          <a:xfrm>
            <a:off x="6212086" y="3224927"/>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Olá! Eu sou o Raphael Barreto e serei seu guia nessa aventura pelo mundo do desenvolvimento mobile. Com experiência prática em React Native, vou te mostrar tudo que você precisa saber para criar aplicativos profissionais, desde os conceitos fundamentais até técnicas avançadas.</a:t>
            </a:r>
            <a:endParaRPr lang="en-US" sz="1550" dirty="0"/>
          </a:p>
        </p:txBody>
      </p:sp>
      <p:sp>
        <p:nvSpPr>
          <p:cNvPr id="9" name="Text 5"/>
          <p:cNvSpPr/>
          <p:nvPr/>
        </p:nvSpPr>
        <p:spPr>
          <a:xfrm>
            <a:off x="6212086" y="4673679"/>
            <a:ext cx="763202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Durante o curso, vamos construir projetos reais juntos, e você terá todo o suporte necessário para dominar essa tecnologia poderosa!</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540431"/>
            <a:ext cx="1331119" cy="388382"/>
          </a:xfrm>
          <a:prstGeom prst="roundRect">
            <a:avLst>
              <a:gd name="adj" fmla="val 17171"/>
            </a:avLst>
          </a:prstGeom>
          <a:noFill/>
          <a:ln w="7620">
            <a:solidFill>
              <a:srgbClr val="54C8E8"/>
            </a:solidFill>
            <a:prstDash val="solid"/>
          </a:ln>
        </p:spPr>
      </p:sp>
      <p:sp>
        <p:nvSpPr>
          <p:cNvPr id="3" name="Text 1"/>
          <p:cNvSpPr/>
          <p:nvPr/>
        </p:nvSpPr>
        <p:spPr>
          <a:xfrm>
            <a:off x="920472" y="1607582"/>
            <a:ext cx="1077754" cy="254079"/>
          </a:xfrm>
          <a:prstGeom prst="rect">
            <a:avLst/>
          </a:prstGeom>
          <a:noFill/>
          <a:ln/>
        </p:spPr>
        <p:txBody>
          <a:bodyPr wrap="none" lIns="0" tIns="0" rIns="0" bIns="0" rtlCol="0" anchor="t"/>
          <a:lstStyle/>
          <a:p>
            <a:pPr marL="0" indent="0" algn="l">
              <a:lnSpc>
                <a:spcPts val="2000"/>
              </a:lnSpc>
              <a:buNone/>
            </a:pPr>
            <a:r>
              <a:rPr lang="en-US" sz="1250" dirty="0">
                <a:solidFill>
                  <a:srgbClr val="54C8E8"/>
                </a:solidFill>
                <a:latin typeface="Varela Round" pitchFamily="34" charset="0"/>
                <a:ea typeface="Varela Round" pitchFamily="34" charset="-122"/>
                <a:cs typeface="Varela Round" pitchFamily="34" charset="-120"/>
              </a:rPr>
              <a:t>IMPORTANTE</a:t>
            </a:r>
            <a:endParaRPr lang="en-US" sz="1250" dirty="0"/>
          </a:p>
        </p:txBody>
      </p:sp>
      <p:sp>
        <p:nvSpPr>
          <p:cNvPr id="4" name="Text 2"/>
          <p:cNvSpPr/>
          <p:nvPr/>
        </p:nvSpPr>
        <p:spPr>
          <a:xfrm>
            <a:off x="793790" y="2008108"/>
            <a:ext cx="603349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JavaScript ou TypeScript?</a:t>
            </a:r>
            <a:endParaRPr lang="en-US" sz="3900" dirty="0"/>
          </a:p>
        </p:txBody>
      </p:sp>
      <p:sp>
        <p:nvSpPr>
          <p:cNvPr id="5" name="Shape 3"/>
          <p:cNvSpPr/>
          <p:nvPr/>
        </p:nvSpPr>
        <p:spPr>
          <a:xfrm>
            <a:off x="793790" y="2925842"/>
            <a:ext cx="6422231" cy="2905006"/>
          </a:xfrm>
          <a:prstGeom prst="roundRect">
            <a:avLst>
              <a:gd name="adj" fmla="val 2870"/>
            </a:avLst>
          </a:prstGeom>
          <a:solidFill>
            <a:srgbClr val="D2F1F9"/>
          </a:solidFill>
          <a:ln w="7620">
            <a:solidFill>
              <a:srgbClr val="B8D7DF"/>
            </a:solidFill>
            <a:prstDash val="solid"/>
          </a:ln>
        </p:spPr>
      </p:sp>
      <p:sp>
        <p:nvSpPr>
          <p:cNvPr id="6" name="Shape 4"/>
          <p:cNvSpPr/>
          <p:nvPr/>
        </p:nvSpPr>
        <p:spPr>
          <a:xfrm>
            <a:off x="999768" y="3131820"/>
            <a:ext cx="595313" cy="595313"/>
          </a:xfrm>
          <a:prstGeom prst="roundRect">
            <a:avLst>
              <a:gd name="adj" fmla="val 15358451"/>
            </a:avLst>
          </a:prstGeom>
          <a:solidFill>
            <a:srgbClr val="54C8E8"/>
          </a:solidFill>
          <a:ln/>
        </p:spPr>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63479" y="3295412"/>
            <a:ext cx="267891" cy="267891"/>
          </a:xfrm>
          <a:prstGeom prst="rect">
            <a:avLst/>
          </a:prstGeom>
        </p:spPr>
      </p:pic>
      <p:sp>
        <p:nvSpPr>
          <p:cNvPr id="8" name="Text 5"/>
          <p:cNvSpPr/>
          <p:nvPr/>
        </p:nvSpPr>
        <p:spPr>
          <a:xfrm>
            <a:off x="999768" y="392549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JavaScript no Curso</a:t>
            </a:r>
            <a:endParaRPr lang="en-US" sz="1950" dirty="0"/>
          </a:p>
        </p:txBody>
      </p:sp>
      <p:sp>
        <p:nvSpPr>
          <p:cNvPr id="9" name="Text 6"/>
          <p:cNvSpPr/>
          <p:nvPr/>
        </p:nvSpPr>
        <p:spPr>
          <a:xfrm>
            <a:off x="999768" y="4354711"/>
            <a:ext cx="601027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manter o foco no aprendizado de React Native sem aumentar a complexidade, todas as aulas serão apresentadas em JavaScript. Isso facilita o entendimento dos conceitos principais.</a:t>
            </a:r>
            <a:endParaRPr lang="en-US" sz="1550" dirty="0"/>
          </a:p>
        </p:txBody>
      </p:sp>
      <p:sp>
        <p:nvSpPr>
          <p:cNvPr id="10" name="Shape 7"/>
          <p:cNvSpPr/>
          <p:nvPr/>
        </p:nvSpPr>
        <p:spPr>
          <a:xfrm>
            <a:off x="7414379" y="2925842"/>
            <a:ext cx="6422231" cy="2905006"/>
          </a:xfrm>
          <a:prstGeom prst="roundRect">
            <a:avLst>
              <a:gd name="adj" fmla="val 2870"/>
            </a:avLst>
          </a:prstGeom>
          <a:solidFill>
            <a:srgbClr val="D2F1F9"/>
          </a:solidFill>
          <a:ln w="7620">
            <a:solidFill>
              <a:srgbClr val="B8D7DF"/>
            </a:solidFill>
            <a:prstDash val="solid"/>
          </a:ln>
        </p:spPr>
      </p:sp>
      <p:sp>
        <p:nvSpPr>
          <p:cNvPr id="11" name="Shape 8"/>
          <p:cNvSpPr/>
          <p:nvPr/>
        </p:nvSpPr>
        <p:spPr>
          <a:xfrm>
            <a:off x="7620357" y="3131820"/>
            <a:ext cx="595313" cy="595313"/>
          </a:xfrm>
          <a:prstGeom prst="roundRect">
            <a:avLst>
              <a:gd name="adj" fmla="val 15358451"/>
            </a:avLst>
          </a:prstGeom>
          <a:solidFill>
            <a:srgbClr val="54C8E8"/>
          </a:solidFill>
          <a:ln/>
        </p:spPr>
      </p:sp>
      <p:pic>
        <p:nvPicPr>
          <p:cNvPr id="12" name="Image 1" descr="preencoded.png"/>
          <p:cNvPicPr>
            <a:picLocks noChangeAspect="1"/>
          </p:cNvPicPr>
          <p:nvPr/>
        </p:nvPicPr>
        <p:blipFill>
          <a:blip r:embed="rId5"/>
          <a:stretch>
            <a:fillRect/>
          </a:stretch>
        </p:blipFill>
        <p:spPr>
          <a:xfrm>
            <a:off x="7784068" y="3295412"/>
            <a:ext cx="267891" cy="267891"/>
          </a:xfrm>
          <a:prstGeom prst="rect">
            <a:avLst/>
          </a:prstGeom>
        </p:spPr>
      </p:pic>
      <p:sp>
        <p:nvSpPr>
          <p:cNvPr id="13" name="Text 9"/>
          <p:cNvSpPr/>
          <p:nvPr/>
        </p:nvSpPr>
        <p:spPr>
          <a:xfrm>
            <a:off x="7620357" y="392549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TypeScript é Possível</a:t>
            </a:r>
            <a:endParaRPr lang="en-US" sz="1950" dirty="0"/>
          </a:p>
        </p:txBody>
      </p:sp>
      <p:sp>
        <p:nvSpPr>
          <p:cNvPr id="14" name="Text 10"/>
          <p:cNvSpPr/>
          <p:nvPr/>
        </p:nvSpPr>
        <p:spPr>
          <a:xfrm>
            <a:off x="7620357" y="4354711"/>
            <a:ext cx="6010275"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React Native funciona perfeitamente com TypeScript! Quando criarmos nosso primeiro projeto, vou mostrar como configurar ambas as opções. A escolha da linguagem fica totalmente a seu critério.</a:t>
            </a:r>
            <a:endParaRPr lang="en-US" sz="1550" dirty="0"/>
          </a:p>
        </p:txBody>
      </p:sp>
      <p:sp>
        <p:nvSpPr>
          <p:cNvPr id="15" name="Text 11"/>
          <p:cNvSpPr/>
          <p:nvPr/>
        </p:nvSpPr>
        <p:spPr>
          <a:xfrm>
            <a:off x="793790" y="6054090"/>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Você pode seguir o curso em JavaScript como eu, ou adaptar os exemplos para TypeScript se preferir trabalhar com tipagem estática. O importante é que você se sinta confortável!</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61692"/>
            <a:ext cx="6847284" cy="855821"/>
          </a:xfrm>
          <a:prstGeom prst="rect">
            <a:avLst/>
          </a:prstGeom>
          <a:noFill/>
          <a:ln/>
        </p:spPr>
        <p:txBody>
          <a:bodyPr wrap="none" lIns="0" tIns="0" rIns="0" bIns="0" rtlCol="0" anchor="t"/>
          <a:lstStyle/>
          <a:p>
            <a:pPr marL="0" indent="0" algn="l">
              <a:lnSpc>
                <a:spcPts val="6700"/>
              </a:lnSpc>
              <a:buNone/>
            </a:pPr>
            <a:r>
              <a:rPr lang="en-US" sz="5350" b="1" dirty="0">
                <a:solidFill>
                  <a:srgbClr val="0082AD"/>
                </a:solidFill>
                <a:latin typeface="Varela Round Bold" pitchFamily="34" charset="0"/>
                <a:ea typeface="Varela Round Bold" pitchFamily="34" charset="-122"/>
                <a:cs typeface="Varela Round Bold" pitchFamily="34" charset="-120"/>
              </a:rPr>
              <a:t>Estrutura do Curso</a:t>
            </a:r>
            <a:endParaRPr lang="en-US" sz="5350" dirty="0"/>
          </a:p>
        </p:txBody>
      </p:sp>
      <p:sp>
        <p:nvSpPr>
          <p:cNvPr id="4" name="Text 1"/>
          <p:cNvSpPr/>
          <p:nvPr/>
        </p:nvSpPr>
        <p:spPr>
          <a:xfrm>
            <a:off x="6280190" y="4215170"/>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Nosso curso está organizado em cinco módulos progressivos, cada um focado em aspectos essenciais do desenvolvimento com React Native. Vamos do básico ao avançado, construindo conhecimento sólido a cada etapa.</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93790" y="750689"/>
            <a:ext cx="1121093" cy="373142"/>
          </a:xfrm>
          <a:prstGeom prst="roundRect">
            <a:avLst>
              <a:gd name="adj" fmla="val 17872"/>
            </a:avLst>
          </a:prstGeom>
          <a:solidFill>
            <a:srgbClr val="D2F1F9"/>
          </a:solidFill>
          <a:ln/>
        </p:spPr>
      </p:sp>
      <p:sp>
        <p:nvSpPr>
          <p:cNvPr id="3" name="Text 1"/>
          <p:cNvSpPr/>
          <p:nvPr/>
        </p:nvSpPr>
        <p:spPr>
          <a:xfrm>
            <a:off x="912852" y="810220"/>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1</a:t>
            </a:r>
            <a:endParaRPr lang="en-US" sz="1250" dirty="0"/>
          </a:p>
        </p:txBody>
      </p:sp>
      <p:sp>
        <p:nvSpPr>
          <p:cNvPr id="4" name="Text 2"/>
          <p:cNvSpPr/>
          <p:nvPr/>
        </p:nvSpPr>
        <p:spPr>
          <a:xfrm>
            <a:off x="793790" y="1203127"/>
            <a:ext cx="695384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Fundamentos e Configuração</a:t>
            </a:r>
            <a:endParaRPr lang="en-US" sz="3900" dirty="0"/>
          </a:p>
        </p:txBody>
      </p:sp>
      <p:sp>
        <p:nvSpPr>
          <p:cNvPr id="5" name="Shape 3"/>
          <p:cNvSpPr/>
          <p:nvPr/>
        </p:nvSpPr>
        <p:spPr>
          <a:xfrm>
            <a:off x="793790" y="2120860"/>
            <a:ext cx="13042821" cy="1190744"/>
          </a:xfrm>
          <a:prstGeom prst="roundRect">
            <a:avLst>
              <a:gd name="adj" fmla="val 7001"/>
            </a:avLst>
          </a:prstGeom>
          <a:solidFill>
            <a:srgbClr val="FFFFFF"/>
          </a:solidFill>
          <a:ln w="22860">
            <a:solidFill>
              <a:srgbClr val="B8D7DF"/>
            </a:solidFill>
            <a:prstDash val="solid"/>
          </a:ln>
        </p:spPr>
      </p:sp>
      <p:sp>
        <p:nvSpPr>
          <p:cNvPr id="6" name="Shape 4"/>
          <p:cNvSpPr/>
          <p:nvPr/>
        </p:nvSpPr>
        <p:spPr>
          <a:xfrm>
            <a:off x="816650" y="2143720"/>
            <a:ext cx="793790" cy="1145024"/>
          </a:xfrm>
          <a:prstGeom prst="roundRect">
            <a:avLst>
              <a:gd name="adj" fmla="val 7046"/>
            </a:avLst>
          </a:prstGeom>
          <a:solidFill>
            <a:srgbClr val="D2F1F9"/>
          </a:solidFill>
          <a:ln/>
        </p:spPr>
      </p:sp>
      <p:sp>
        <p:nvSpPr>
          <p:cNvPr id="7" name="Text 5"/>
          <p:cNvSpPr/>
          <p:nvPr/>
        </p:nvSpPr>
        <p:spPr>
          <a:xfrm>
            <a:off x="1060847" y="2530197"/>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1</a:t>
            </a:r>
            <a:endParaRPr lang="en-US" sz="2300" dirty="0"/>
          </a:p>
        </p:txBody>
      </p:sp>
      <p:sp>
        <p:nvSpPr>
          <p:cNvPr id="8" name="Text 6"/>
          <p:cNvSpPr/>
          <p:nvPr/>
        </p:nvSpPr>
        <p:spPr>
          <a:xfrm>
            <a:off x="1808798" y="2342078"/>
            <a:ext cx="2862501"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Desenvolvimento Nativo</a:t>
            </a:r>
            <a:endParaRPr lang="en-US" sz="1950" dirty="0"/>
          </a:p>
        </p:txBody>
      </p:sp>
      <p:sp>
        <p:nvSpPr>
          <p:cNvPr id="9" name="Text 7"/>
          <p:cNvSpPr/>
          <p:nvPr/>
        </p:nvSpPr>
        <p:spPr>
          <a:xfrm>
            <a:off x="1808798" y="2771299"/>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Entenda o que significa desenvolver aplicativos nativos e por que o React Native é especial</a:t>
            </a:r>
            <a:endParaRPr lang="en-US" sz="1550" dirty="0"/>
          </a:p>
        </p:txBody>
      </p:sp>
      <p:sp>
        <p:nvSpPr>
          <p:cNvPr id="10" name="Shape 8"/>
          <p:cNvSpPr/>
          <p:nvPr/>
        </p:nvSpPr>
        <p:spPr>
          <a:xfrm>
            <a:off x="793790" y="3509962"/>
            <a:ext cx="13042821" cy="1190744"/>
          </a:xfrm>
          <a:prstGeom prst="roundRect">
            <a:avLst>
              <a:gd name="adj" fmla="val 7001"/>
            </a:avLst>
          </a:prstGeom>
          <a:solidFill>
            <a:srgbClr val="FFFFFF"/>
          </a:solidFill>
          <a:ln w="22860">
            <a:solidFill>
              <a:srgbClr val="B8D7DF"/>
            </a:solidFill>
            <a:prstDash val="solid"/>
          </a:ln>
        </p:spPr>
      </p:sp>
      <p:sp>
        <p:nvSpPr>
          <p:cNvPr id="11" name="Shape 9"/>
          <p:cNvSpPr/>
          <p:nvPr/>
        </p:nvSpPr>
        <p:spPr>
          <a:xfrm>
            <a:off x="816650" y="3532823"/>
            <a:ext cx="793790" cy="1145024"/>
          </a:xfrm>
          <a:prstGeom prst="roundRect">
            <a:avLst>
              <a:gd name="adj" fmla="val 7046"/>
            </a:avLst>
          </a:prstGeom>
          <a:solidFill>
            <a:srgbClr val="D2F1F9"/>
          </a:solidFill>
          <a:ln/>
        </p:spPr>
      </p:sp>
      <p:sp>
        <p:nvSpPr>
          <p:cNvPr id="12" name="Text 10"/>
          <p:cNvSpPr/>
          <p:nvPr/>
        </p:nvSpPr>
        <p:spPr>
          <a:xfrm>
            <a:off x="1060847" y="3919299"/>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2</a:t>
            </a:r>
            <a:endParaRPr lang="en-US" sz="2300" dirty="0"/>
          </a:p>
        </p:txBody>
      </p:sp>
      <p:sp>
        <p:nvSpPr>
          <p:cNvPr id="13" name="Text 11"/>
          <p:cNvSpPr/>
          <p:nvPr/>
        </p:nvSpPr>
        <p:spPr>
          <a:xfrm>
            <a:off x="1808798" y="3731181"/>
            <a:ext cx="2572583"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React vs React Native</a:t>
            </a:r>
            <a:endParaRPr lang="en-US" sz="1950" dirty="0"/>
          </a:p>
        </p:txBody>
      </p:sp>
      <p:sp>
        <p:nvSpPr>
          <p:cNvPr id="14" name="Text 12"/>
          <p:cNvSpPr/>
          <p:nvPr/>
        </p:nvSpPr>
        <p:spPr>
          <a:xfrm>
            <a:off x="1808798" y="4160401"/>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Descubra as diferenças e semelhanças entre essas duas tecnologias</a:t>
            </a:r>
            <a:endParaRPr lang="en-US" sz="1550" dirty="0"/>
          </a:p>
        </p:txBody>
      </p:sp>
      <p:sp>
        <p:nvSpPr>
          <p:cNvPr id="15" name="Shape 13"/>
          <p:cNvSpPr/>
          <p:nvPr/>
        </p:nvSpPr>
        <p:spPr>
          <a:xfrm>
            <a:off x="793790" y="4899065"/>
            <a:ext cx="13042821" cy="1190744"/>
          </a:xfrm>
          <a:prstGeom prst="roundRect">
            <a:avLst>
              <a:gd name="adj" fmla="val 7001"/>
            </a:avLst>
          </a:prstGeom>
          <a:solidFill>
            <a:srgbClr val="FFFFFF"/>
          </a:solidFill>
          <a:ln w="22860">
            <a:solidFill>
              <a:srgbClr val="B8D7DF"/>
            </a:solidFill>
            <a:prstDash val="solid"/>
          </a:ln>
        </p:spPr>
      </p:sp>
      <p:sp>
        <p:nvSpPr>
          <p:cNvPr id="16" name="Shape 14"/>
          <p:cNvSpPr/>
          <p:nvPr/>
        </p:nvSpPr>
        <p:spPr>
          <a:xfrm>
            <a:off x="816650" y="4921925"/>
            <a:ext cx="793790" cy="1145024"/>
          </a:xfrm>
          <a:prstGeom prst="roundRect">
            <a:avLst>
              <a:gd name="adj" fmla="val 7046"/>
            </a:avLst>
          </a:prstGeom>
          <a:solidFill>
            <a:srgbClr val="D2F1F9"/>
          </a:solidFill>
          <a:ln/>
        </p:spPr>
      </p:sp>
      <p:sp>
        <p:nvSpPr>
          <p:cNvPr id="17" name="Text 15"/>
          <p:cNvSpPr/>
          <p:nvPr/>
        </p:nvSpPr>
        <p:spPr>
          <a:xfrm>
            <a:off x="1060847" y="5308402"/>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3</a:t>
            </a:r>
            <a:endParaRPr lang="en-US" sz="2300" dirty="0"/>
          </a:p>
        </p:txBody>
      </p:sp>
      <p:sp>
        <p:nvSpPr>
          <p:cNvPr id="18" name="Text 16"/>
          <p:cNvSpPr/>
          <p:nvPr/>
        </p:nvSpPr>
        <p:spPr>
          <a:xfrm>
            <a:off x="1808798" y="5120283"/>
            <a:ext cx="3602593"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Ambiente de Desenvolvimento</a:t>
            </a:r>
            <a:endParaRPr lang="en-US" sz="1950" dirty="0"/>
          </a:p>
        </p:txBody>
      </p:sp>
      <p:sp>
        <p:nvSpPr>
          <p:cNvPr id="19" name="Text 17"/>
          <p:cNvSpPr/>
          <p:nvPr/>
        </p:nvSpPr>
        <p:spPr>
          <a:xfrm>
            <a:off x="1808798" y="5549503"/>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Configure seu computador com todas as ferramentas necessárias - vou guiar você pelas várias opções disponíveis</a:t>
            </a:r>
            <a:endParaRPr lang="en-US" sz="1550" dirty="0"/>
          </a:p>
        </p:txBody>
      </p:sp>
      <p:sp>
        <p:nvSpPr>
          <p:cNvPr id="20" name="Shape 18"/>
          <p:cNvSpPr/>
          <p:nvPr/>
        </p:nvSpPr>
        <p:spPr>
          <a:xfrm>
            <a:off x="793790" y="6288167"/>
            <a:ext cx="13042821" cy="1190744"/>
          </a:xfrm>
          <a:prstGeom prst="roundRect">
            <a:avLst>
              <a:gd name="adj" fmla="val 7001"/>
            </a:avLst>
          </a:prstGeom>
          <a:solidFill>
            <a:srgbClr val="FFFFFF"/>
          </a:solidFill>
          <a:ln w="22860">
            <a:solidFill>
              <a:srgbClr val="B8D7DF"/>
            </a:solidFill>
            <a:prstDash val="solid"/>
          </a:ln>
        </p:spPr>
      </p:sp>
      <p:sp>
        <p:nvSpPr>
          <p:cNvPr id="21" name="Shape 19"/>
          <p:cNvSpPr/>
          <p:nvPr/>
        </p:nvSpPr>
        <p:spPr>
          <a:xfrm>
            <a:off x="816650" y="6311027"/>
            <a:ext cx="793790" cy="1145024"/>
          </a:xfrm>
          <a:prstGeom prst="roundRect">
            <a:avLst>
              <a:gd name="adj" fmla="val 7046"/>
            </a:avLst>
          </a:prstGeom>
          <a:solidFill>
            <a:srgbClr val="D2F1F9"/>
          </a:solidFill>
          <a:ln/>
        </p:spPr>
      </p:sp>
      <p:sp>
        <p:nvSpPr>
          <p:cNvPr id="22" name="Text 20"/>
          <p:cNvSpPr/>
          <p:nvPr/>
        </p:nvSpPr>
        <p:spPr>
          <a:xfrm>
            <a:off x="1060847" y="6697504"/>
            <a:ext cx="297656" cy="372070"/>
          </a:xfrm>
          <a:prstGeom prst="rect">
            <a:avLst/>
          </a:prstGeom>
          <a:noFill/>
          <a:ln/>
        </p:spPr>
        <p:txBody>
          <a:bodyPr wrap="none" lIns="0" tIns="0" rIns="0" bIns="0" rtlCol="0" anchor="t"/>
          <a:lstStyle/>
          <a:p>
            <a:pPr marL="0" indent="0" algn="l">
              <a:lnSpc>
                <a:spcPts val="2300"/>
              </a:lnSpc>
              <a:buNone/>
            </a:pPr>
            <a:r>
              <a:rPr lang="en-US" sz="2300" b="1" dirty="0">
                <a:solidFill>
                  <a:srgbClr val="000000"/>
                </a:solidFill>
                <a:latin typeface="Varela Round Bold" pitchFamily="34" charset="0"/>
                <a:ea typeface="Varela Round Bold" pitchFamily="34" charset="-122"/>
                <a:cs typeface="Varela Round Bold" pitchFamily="34" charset="-120"/>
              </a:rPr>
              <a:t>4</a:t>
            </a:r>
            <a:endParaRPr lang="en-US" sz="2300" dirty="0"/>
          </a:p>
        </p:txBody>
      </p:sp>
      <p:sp>
        <p:nvSpPr>
          <p:cNvPr id="23" name="Text 21"/>
          <p:cNvSpPr/>
          <p:nvPr/>
        </p:nvSpPr>
        <p:spPr>
          <a:xfrm>
            <a:off x="1808798" y="6509385"/>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Estrutura do Projeto</a:t>
            </a:r>
            <a:endParaRPr lang="en-US" sz="1950" dirty="0"/>
          </a:p>
        </p:txBody>
      </p:sp>
      <p:sp>
        <p:nvSpPr>
          <p:cNvPr id="24" name="Text 22"/>
          <p:cNvSpPr/>
          <p:nvPr/>
        </p:nvSpPr>
        <p:spPr>
          <a:xfrm>
            <a:off x="1808798" y="6938605"/>
            <a:ext cx="1180659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Explore os arquivos e pastas, entendendo como tudo se conecta para fazer seu app funcionar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Shape 0"/>
          <p:cNvSpPr/>
          <p:nvPr/>
        </p:nvSpPr>
        <p:spPr>
          <a:xfrm>
            <a:off x="6280190" y="1264206"/>
            <a:ext cx="1121093" cy="373142"/>
          </a:xfrm>
          <a:prstGeom prst="roundRect">
            <a:avLst>
              <a:gd name="adj" fmla="val 17872"/>
            </a:avLst>
          </a:prstGeom>
          <a:solidFill>
            <a:srgbClr val="D2F1F9"/>
          </a:solidFill>
          <a:ln/>
        </p:spPr>
      </p:sp>
      <p:sp>
        <p:nvSpPr>
          <p:cNvPr id="4" name="Text 1"/>
          <p:cNvSpPr/>
          <p:nvPr/>
        </p:nvSpPr>
        <p:spPr>
          <a:xfrm>
            <a:off x="6399252" y="1323737"/>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2</a:t>
            </a:r>
            <a:endParaRPr lang="en-US" sz="1250" dirty="0"/>
          </a:p>
        </p:txBody>
      </p:sp>
      <p:sp>
        <p:nvSpPr>
          <p:cNvPr id="5" name="Text 2"/>
          <p:cNvSpPr/>
          <p:nvPr/>
        </p:nvSpPr>
        <p:spPr>
          <a:xfrm>
            <a:off x="6280190" y="1716643"/>
            <a:ext cx="608361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Criando Interfaces Visuais</a:t>
            </a:r>
            <a:endParaRPr lang="en-US" sz="3900" dirty="0"/>
          </a:p>
        </p:txBody>
      </p:sp>
      <p:sp>
        <p:nvSpPr>
          <p:cNvPr id="6" name="Text 3"/>
          <p:cNvSpPr/>
          <p:nvPr/>
        </p:nvSpPr>
        <p:spPr>
          <a:xfrm>
            <a:off x="6280190" y="283273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Elementos Visuais</a:t>
            </a:r>
            <a:endParaRPr lang="en-US" sz="2300" dirty="0"/>
          </a:p>
        </p:txBody>
      </p:sp>
      <p:sp>
        <p:nvSpPr>
          <p:cNvPr id="7" name="Text 4"/>
          <p:cNvSpPr/>
          <p:nvPr/>
        </p:nvSpPr>
        <p:spPr>
          <a:xfrm>
            <a:off x="6280190" y="3403163"/>
            <a:ext cx="3536156" cy="190523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Se no React você usa HTML para criar a interface, no React Native é diferente! Vamos construir nosso primeiro projeto básico e aprender quais componentes usar para criar telas bonitas e funcionais.</a:t>
            </a:r>
            <a:endParaRPr lang="en-US" sz="1550" dirty="0"/>
          </a:p>
        </p:txBody>
      </p:sp>
      <p:sp>
        <p:nvSpPr>
          <p:cNvPr id="8" name="Text 5"/>
          <p:cNvSpPr/>
          <p:nvPr/>
        </p:nvSpPr>
        <p:spPr>
          <a:xfrm>
            <a:off x="6280190" y="5486995"/>
            <a:ext cx="3536156" cy="1270236"/>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Componentes nativos fundamentais</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Como estruturar sua interface</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Boas práticas de organização</a:t>
            </a:r>
            <a:endParaRPr lang="en-US" sz="1550" dirty="0"/>
          </a:p>
        </p:txBody>
      </p:sp>
      <p:sp>
        <p:nvSpPr>
          <p:cNvPr id="9" name="Text 6"/>
          <p:cNvSpPr/>
          <p:nvPr/>
        </p:nvSpPr>
        <p:spPr>
          <a:xfrm>
            <a:off x="10308074" y="2832735"/>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0082AD"/>
                </a:solidFill>
                <a:latin typeface="Varela Round Bold" pitchFamily="34" charset="0"/>
                <a:ea typeface="Varela Round Bold" pitchFamily="34" charset="-122"/>
                <a:cs typeface="Varela Round Bold" pitchFamily="34" charset="-120"/>
              </a:rPr>
              <a:t>Estilização</a:t>
            </a:r>
            <a:endParaRPr lang="en-US" sz="2300" dirty="0"/>
          </a:p>
        </p:txBody>
      </p:sp>
      <p:sp>
        <p:nvSpPr>
          <p:cNvPr id="10" name="Text 7"/>
          <p:cNvSpPr/>
          <p:nvPr/>
        </p:nvSpPr>
        <p:spPr>
          <a:xfrm>
            <a:off x="10308074" y="3403163"/>
            <a:ext cx="3536156" cy="222277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Esqueça o CSS tradicional! Aqui você vai descobrir como estilizar componentes no React Native, criando layouts responsivos e interfaces atraentes que funcionam perfeitamente em diferentes tamanhos de tela.</a:t>
            </a:r>
            <a:endParaRPr lang="en-US" sz="1550" dirty="0"/>
          </a:p>
        </p:txBody>
      </p:sp>
      <p:sp>
        <p:nvSpPr>
          <p:cNvPr id="11" name="Text 8"/>
          <p:cNvSpPr/>
          <p:nvPr/>
        </p:nvSpPr>
        <p:spPr>
          <a:xfrm>
            <a:off x="10308074" y="5804535"/>
            <a:ext cx="3536156" cy="952677"/>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StyleSheet API</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Flexbox para layouts</a:t>
            </a:r>
            <a:endParaRPr lang="en-US" sz="1550" dirty="0"/>
          </a:p>
          <a:p>
            <a:pPr marL="342900" indent="-342900" algn="l">
              <a:lnSpc>
                <a:spcPts val="2500"/>
              </a:lnSpc>
              <a:buSzPct val="100000"/>
              <a:buChar char="•"/>
            </a:pPr>
            <a:r>
              <a:rPr lang="en-US" sz="1550" dirty="0">
                <a:solidFill>
                  <a:srgbClr val="000000"/>
                </a:solidFill>
                <a:latin typeface="Varela Round" pitchFamily="34" charset="0"/>
                <a:ea typeface="Varela Round" pitchFamily="34" charset="-122"/>
                <a:cs typeface="Varela Round" pitchFamily="34" charset="-120"/>
              </a:rPr>
              <a:t>Cores, fontes e espaçamentos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89503" y="547688"/>
            <a:ext cx="1115020" cy="370165"/>
          </a:xfrm>
          <a:prstGeom prst="roundRect">
            <a:avLst>
              <a:gd name="adj" fmla="val 17916"/>
            </a:avLst>
          </a:prstGeom>
          <a:solidFill>
            <a:srgbClr val="D2F1F9"/>
          </a:solidFill>
          <a:ln/>
        </p:spPr>
      </p:sp>
      <p:sp>
        <p:nvSpPr>
          <p:cNvPr id="3" name="Text 1"/>
          <p:cNvSpPr/>
          <p:nvPr/>
        </p:nvSpPr>
        <p:spPr>
          <a:xfrm>
            <a:off x="907852" y="606862"/>
            <a:ext cx="878324" cy="251817"/>
          </a:xfrm>
          <a:prstGeom prst="rect">
            <a:avLst/>
          </a:prstGeom>
          <a:noFill/>
          <a:ln/>
        </p:spPr>
        <p:txBody>
          <a:bodyPr wrap="none" lIns="0" tIns="0" rIns="0" bIns="0" rtlCol="0" anchor="t"/>
          <a:lstStyle/>
          <a:p>
            <a:pPr marL="0" indent="0" algn="l">
              <a:lnSpc>
                <a:spcPts val="1950"/>
              </a:lnSpc>
              <a:buNone/>
            </a:pPr>
            <a:r>
              <a:rPr lang="en-US" sz="1200" dirty="0">
                <a:solidFill>
                  <a:srgbClr val="000000"/>
                </a:solidFill>
                <a:latin typeface="Varela Round" pitchFamily="34" charset="0"/>
                <a:ea typeface="Varela Round" pitchFamily="34" charset="-122"/>
                <a:cs typeface="Varela Round" pitchFamily="34" charset="-120"/>
              </a:rPr>
              <a:t>MÓDULO 3</a:t>
            </a:r>
            <a:endParaRPr lang="en-US" sz="1200" dirty="0"/>
          </a:p>
        </p:txBody>
      </p:sp>
      <p:sp>
        <p:nvSpPr>
          <p:cNvPr id="4" name="Text 2"/>
          <p:cNvSpPr/>
          <p:nvPr/>
        </p:nvSpPr>
        <p:spPr>
          <a:xfrm>
            <a:off x="789503" y="996315"/>
            <a:ext cx="7920990" cy="616744"/>
          </a:xfrm>
          <a:prstGeom prst="rect">
            <a:avLst/>
          </a:prstGeom>
          <a:noFill/>
          <a:ln/>
        </p:spPr>
        <p:txBody>
          <a:bodyPr wrap="none" lIns="0" tIns="0" rIns="0" bIns="0" rtlCol="0" anchor="t"/>
          <a:lstStyle/>
          <a:p>
            <a:pPr marL="0" indent="0" algn="l">
              <a:lnSpc>
                <a:spcPts val="4850"/>
              </a:lnSpc>
              <a:buNone/>
            </a:pPr>
            <a:r>
              <a:rPr lang="en-US" sz="3850" b="1" dirty="0">
                <a:solidFill>
                  <a:srgbClr val="0082AD"/>
                </a:solidFill>
                <a:latin typeface="Varela Round Bold" pitchFamily="34" charset="0"/>
                <a:ea typeface="Varela Round Bold" pitchFamily="34" charset="-122"/>
                <a:cs typeface="Varela Round Bold" pitchFamily="34" charset="-120"/>
              </a:rPr>
              <a:t>Navegação em Aplicativos Mobile</a:t>
            </a:r>
            <a:endParaRPr lang="en-US" sz="3850" dirty="0"/>
          </a:p>
        </p:txBody>
      </p:sp>
      <p:sp>
        <p:nvSpPr>
          <p:cNvPr id="5" name="Text 3"/>
          <p:cNvSpPr/>
          <p:nvPr/>
        </p:nvSpPr>
        <p:spPr>
          <a:xfrm>
            <a:off x="789503" y="1907381"/>
            <a:ext cx="13051393" cy="629841"/>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A navegação em apps mobile é mais complexa e rica do que na web. Existem diversos tipos de navegação que você precisa dominar para criar experiências fluidas e intuitivas para seus usuários.</a:t>
            </a:r>
            <a:endParaRPr lang="en-US" sz="1550" dirty="0"/>
          </a:p>
        </p:txBody>
      </p:sp>
      <p:pic>
        <p:nvPicPr>
          <p:cNvPr id="6" name="Image 0" descr="preencoded.png"/>
          <p:cNvPicPr>
            <a:picLocks noChangeAspect="1"/>
          </p:cNvPicPr>
          <p:nvPr/>
        </p:nvPicPr>
        <p:blipFill>
          <a:blip r:embed="rId3"/>
          <a:stretch>
            <a:fillRect/>
          </a:stretch>
        </p:blipFill>
        <p:spPr>
          <a:xfrm>
            <a:off x="789503" y="2757964"/>
            <a:ext cx="986790" cy="1184196"/>
          </a:xfrm>
          <a:prstGeom prst="rect">
            <a:avLst/>
          </a:prstGeom>
        </p:spPr>
      </p:pic>
      <p:sp>
        <p:nvSpPr>
          <p:cNvPr id="7" name="Text 4"/>
          <p:cNvSpPr/>
          <p:nvPr/>
        </p:nvSpPr>
        <p:spPr>
          <a:xfrm>
            <a:off x="1972508" y="2955250"/>
            <a:ext cx="2467213"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Tipos de Navegação</a:t>
            </a:r>
            <a:endParaRPr lang="en-US" sz="1900" dirty="0"/>
          </a:p>
        </p:txBody>
      </p:sp>
      <p:sp>
        <p:nvSpPr>
          <p:cNvPr id="8" name="Text 5"/>
          <p:cNvSpPr/>
          <p:nvPr/>
        </p:nvSpPr>
        <p:spPr>
          <a:xfrm>
            <a:off x="1972508" y="3381375"/>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Stack, Tab, Drawer e muito mais - aprenda quando usar cada tipo</a:t>
            </a:r>
            <a:endParaRPr lang="en-US" sz="1550" dirty="0"/>
          </a:p>
        </p:txBody>
      </p:sp>
      <p:pic>
        <p:nvPicPr>
          <p:cNvPr id="9" name="Image 1" descr="preencoded.png"/>
          <p:cNvPicPr>
            <a:picLocks noChangeAspect="1"/>
          </p:cNvPicPr>
          <p:nvPr/>
        </p:nvPicPr>
        <p:blipFill>
          <a:blip r:embed="rId4"/>
          <a:stretch>
            <a:fillRect/>
          </a:stretch>
        </p:blipFill>
        <p:spPr>
          <a:xfrm>
            <a:off x="789503" y="3942159"/>
            <a:ext cx="986790" cy="1184196"/>
          </a:xfrm>
          <a:prstGeom prst="rect">
            <a:avLst/>
          </a:prstGeom>
        </p:spPr>
      </p:pic>
      <p:sp>
        <p:nvSpPr>
          <p:cNvPr id="10" name="Text 6"/>
          <p:cNvSpPr/>
          <p:nvPr/>
        </p:nvSpPr>
        <p:spPr>
          <a:xfrm>
            <a:off x="1972508" y="4139446"/>
            <a:ext cx="2467213"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Parâmetros e Rotas</a:t>
            </a:r>
            <a:endParaRPr lang="en-US" sz="1900" dirty="0"/>
          </a:p>
        </p:txBody>
      </p:sp>
      <p:sp>
        <p:nvSpPr>
          <p:cNvPr id="11" name="Text 7"/>
          <p:cNvSpPr/>
          <p:nvPr/>
        </p:nvSpPr>
        <p:spPr>
          <a:xfrm>
            <a:off x="1972508" y="4565571"/>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Passe dados entre telas e configure rotas dinâmicas</a:t>
            </a:r>
            <a:endParaRPr lang="en-US" sz="1550" dirty="0"/>
          </a:p>
        </p:txBody>
      </p:sp>
      <p:pic>
        <p:nvPicPr>
          <p:cNvPr id="12" name="Image 2" descr="preencoded.png"/>
          <p:cNvPicPr>
            <a:picLocks noChangeAspect="1"/>
          </p:cNvPicPr>
          <p:nvPr/>
        </p:nvPicPr>
        <p:blipFill>
          <a:blip r:embed="rId5"/>
          <a:stretch>
            <a:fillRect/>
          </a:stretch>
        </p:blipFill>
        <p:spPr>
          <a:xfrm>
            <a:off x="789503" y="5126355"/>
            <a:ext cx="986790" cy="1184196"/>
          </a:xfrm>
          <a:prstGeom prst="rect">
            <a:avLst/>
          </a:prstGeom>
        </p:spPr>
      </p:pic>
      <p:sp>
        <p:nvSpPr>
          <p:cNvPr id="13" name="Text 8"/>
          <p:cNvSpPr/>
          <p:nvPr/>
        </p:nvSpPr>
        <p:spPr>
          <a:xfrm>
            <a:off x="1972508" y="5323642"/>
            <a:ext cx="2508290" cy="308372"/>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Varela Round Bold" pitchFamily="34" charset="0"/>
                <a:ea typeface="Varela Round Bold" pitchFamily="34" charset="-122"/>
                <a:cs typeface="Varela Round Bold" pitchFamily="34" charset="-120"/>
              </a:rPr>
              <a:t>Navegação Aninhada</a:t>
            </a:r>
            <a:endParaRPr lang="en-US" sz="1900" dirty="0"/>
          </a:p>
        </p:txBody>
      </p:sp>
      <p:sp>
        <p:nvSpPr>
          <p:cNvPr id="14" name="Text 9"/>
          <p:cNvSpPr/>
          <p:nvPr/>
        </p:nvSpPr>
        <p:spPr>
          <a:xfrm>
            <a:off x="1972508" y="5749766"/>
            <a:ext cx="11868388" cy="314920"/>
          </a:xfrm>
          <a:prstGeom prst="rect">
            <a:avLst/>
          </a:prstGeom>
          <a:noFill/>
          <a:ln/>
        </p:spPr>
        <p:txBody>
          <a:bodyPr wrap="non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Combine diferentes navegadores para criar estruturas complexas</a:t>
            </a:r>
            <a:endParaRPr lang="en-US" sz="1550" dirty="0"/>
          </a:p>
        </p:txBody>
      </p:sp>
      <p:sp>
        <p:nvSpPr>
          <p:cNvPr id="15" name="Shape 10"/>
          <p:cNvSpPr/>
          <p:nvPr/>
        </p:nvSpPr>
        <p:spPr>
          <a:xfrm>
            <a:off x="789503" y="6531293"/>
            <a:ext cx="13051393" cy="1150501"/>
          </a:xfrm>
          <a:prstGeom prst="roundRect">
            <a:avLst>
              <a:gd name="adj" fmla="val 7205"/>
            </a:avLst>
          </a:prstGeom>
          <a:solidFill>
            <a:srgbClr val="BCE9F6"/>
          </a:solidFill>
          <a:ln/>
        </p:spPr>
      </p:sp>
      <p:pic>
        <p:nvPicPr>
          <p:cNvPr id="16" name="Image 3" descr="preencoded.png"/>
          <p:cNvPicPr>
            <a:picLocks noChangeAspect="1"/>
          </p:cNvPicPr>
          <p:nvPr/>
        </p:nvPicPr>
        <p:blipFill>
          <a:blip r:embed="rId6"/>
          <a:stretch>
            <a:fillRect/>
          </a:stretch>
        </p:blipFill>
        <p:spPr>
          <a:xfrm>
            <a:off x="986790" y="6826210"/>
            <a:ext cx="246698" cy="197287"/>
          </a:xfrm>
          <a:prstGeom prst="rect">
            <a:avLst/>
          </a:prstGeom>
        </p:spPr>
      </p:pic>
      <p:sp>
        <p:nvSpPr>
          <p:cNvPr id="17" name="Text 11"/>
          <p:cNvSpPr/>
          <p:nvPr/>
        </p:nvSpPr>
        <p:spPr>
          <a:xfrm>
            <a:off x="1430774" y="6776799"/>
            <a:ext cx="12212836" cy="629841"/>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Este módulo vai além do que você conhece do React, explorando padrões específicos do desenvolvimento mobile que tornarão seus apps mais profissionais!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793790" y="1880473"/>
            <a:ext cx="1121093" cy="373142"/>
          </a:xfrm>
          <a:prstGeom prst="roundRect">
            <a:avLst>
              <a:gd name="adj" fmla="val 17872"/>
            </a:avLst>
          </a:prstGeom>
          <a:solidFill>
            <a:srgbClr val="D2F1F9"/>
          </a:solidFill>
          <a:ln/>
        </p:spPr>
      </p:sp>
      <p:sp>
        <p:nvSpPr>
          <p:cNvPr id="3" name="Text 1"/>
          <p:cNvSpPr/>
          <p:nvPr/>
        </p:nvSpPr>
        <p:spPr>
          <a:xfrm>
            <a:off x="912852" y="1940004"/>
            <a:ext cx="882968"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MÓDULO 4</a:t>
            </a:r>
            <a:endParaRPr lang="en-US" sz="1250" dirty="0"/>
          </a:p>
        </p:txBody>
      </p:sp>
      <p:sp>
        <p:nvSpPr>
          <p:cNvPr id="4" name="Text 2"/>
          <p:cNvSpPr/>
          <p:nvPr/>
        </p:nvSpPr>
        <p:spPr>
          <a:xfrm>
            <a:off x="793790" y="2332911"/>
            <a:ext cx="658975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Recursos Nativos do Celular</a:t>
            </a:r>
            <a:endParaRPr lang="en-US" sz="3900" dirty="0"/>
          </a:p>
        </p:txBody>
      </p:sp>
      <p:sp>
        <p:nvSpPr>
          <p:cNvPr id="5" name="Text 3"/>
          <p:cNvSpPr/>
          <p:nvPr/>
        </p:nvSpPr>
        <p:spPr>
          <a:xfrm>
            <a:off x="793790" y="3250644"/>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Agora você não está mais no navegador - está dentro de um celular! E isso abre um mundo de possibilidades com recursos exclusivos que tornam seus apps muito mais poderosos e interessantes.</a:t>
            </a:r>
            <a:endParaRPr lang="en-US" sz="1550" dirty="0"/>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4108966"/>
            <a:ext cx="595313" cy="595313"/>
          </a:xfrm>
          <a:prstGeom prst="rect">
            <a:avLst/>
          </a:prstGeom>
        </p:spPr>
      </p:pic>
      <p:sp>
        <p:nvSpPr>
          <p:cNvPr id="7" name="Text 4"/>
          <p:cNvSpPr/>
          <p:nvPr/>
        </p:nvSpPr>
        <p:spPr>
          <a:xfrm>
            <a:off x="1637109" y="41089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GPS e Localização</a:t>
            </a:r>
            <a:endParaRPr lang="en-US" sz="1950" dirty="0"/>
          </a:p>
        </p:txBody>
      </p:sp>
      <p:sp>
        <p:nvSpPr>
          <p:cNvPr id="8" name="Text 5"/>
          <p:cNvSpPr/>
          <p:nvPr/>
        </p:nvSpPr>
        <p:spPr>
          <a:xfrm>
            <a:off x="1637109" y="4538186"/>
            <a:ext cx="3338870"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Acesse a localização do usuário para criar funcionalidades baseadas em mapas e proximidade</a:t>
            </a:r>
            <a:endParaRPr lang="en-US" sz="1550" dirty="0"/>
          </a:p>
        </p:txBody>
      </p:sp>
      <p:pic>
        <p:nvPicPr>
          <p:cNvPr id="9"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5223986" y="4108966"/>
            <a:ext cx="595313" cy="595313"/>
          </a:xfrm>
          <a:prstGeom prst="rect">
            <a:avLst/>
          </a:prstGeom>
        </p:spPr>
      </p:pic>
      <p:sp>
        <p:nvSpPr>
          <p:cNvPr id="10" name="Text 6"/>
          <p:cNvSpPr/>
          <p:nvPr/>
        </p:nvSpPr>
        <p:spPr>
          <a:xfrm>
            <a:off x="6067306" y="41089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Câmera e Galeria</a:t>
            </a:r>
            <a:endParaRPr lang="en-US" sz="1950" dirty="0"/>
          </a:p>
        </p:txBody>
      </p:sp>
      <p:sp>
        <p:nvSpPr>
          <p:cNvPr id="11" name="Text 7"/>
          <p:cNvSpPr/>
          <p:nvPr/>
        </p:nvSpPr>
        <p:spPr>
          <a:xfrm>
            <a:off x="6067306" y="4538186"/>
            <a:ext cx="3338989"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Capture fotos, grave vídeos e acesse a galeria de imagens do dispositivo</a:t>
            </a:r>
            <a:endParaRPr lang="en-US" sz="1550" dirty="0"/>
          </a:p>
        </p:txBody>
      </p:sp>
      <p:pic>
        <p:nvPicPr>
          <p:cNvPr id="12"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9654302" y="4108966"/>
            <a:ext cx="595313" cy="595313"/>
          </a:xfrm>
          <a:prstGeom prst="rect">
            <a:avLst/>
          </a:prstGeom>
        </p:spPr>
      </p:pic>
      <p:sp>
        <p:nvSpPr>
          <p:cNvPr id="13" name="Text 8"/>
          <p:cNvSpPr/>
          <p:nvPr/>
        </p:nvSpPr>
        <p:spPr>
          <a:xfrm>
            <a:off x="10497622" y="4108966"/>
            <a:ext cx="2651284"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Armazenamento Local</a:t>
            </a:r>
            <a:endParaRPr lang="en-US" sz="1950" dirty="0"/>
          </a:p>
        </p:txBody>
      </p:sp>
      <p:sp>
        <p:nvSpPr>
          <p:cNvPr id="14" name="Text 9"/>
          <p:cNvSpPr/>
          <p:nvPr/>
        </p:nvSpPr>
        <p:spPr>
          <a:xfrm>
            <a:off x="10497622" y="4538186"/>
            <a:ext cx="3338989"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Salve dados diretamente no celular para funcionar offline e melhorar a performance</a:t>
            </a:r>
            <a:endParaRPr lang="en-US" sz="1550" dirty="0"/>
          </a:p>
        </p:txBody>
      </p:sp>
      <p:sp>
        <p:nvSpPr>
          <p:cNvPr id="15" name="Text 10"/>
          <p:cNvSpPr/>
          <p:nvPr/>
        </p:nvSpPr>
        <p:spPr>
          <a:xfrm>
            <a:off x="793790" y="571404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Também vamos explorar as diferenças entre Android e iOS, aprendendo a lidar com especificidades de cada sistema operacional para garantir que seu app funcione perfeitamente em ambas as plataformas.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930</Words>
  <Application>Microsoft Office PowerPoint</Application>
  <PresentationFormat>Personalizar</PresentationFormat>
  <Paragraphs>95</Paragraphs>
  <Slides>13</Slides>
  <Notes>11</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13</vt:i4>
      </vt:variant>
    </vt:vector>
  </HeadingPairs>
  <TitlesOfParts>
    <vt:vector size="20" baseType="lpstr">
      <vt:lpstr>Arial</vt:lpstr>
      <vt:lpstr>Varela Round Bold</vt:lpstr>
      <vt:lpstr>Trebuchet MS</vt:lpstr>
      <vt:lpstr>Calibri</vt:lpstr>
      <vt:lpstr>Varela Round</vt:lpstr>
      <vt:lpstr>Trebuchet MS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Raphael Barreto De Oliveira</dc:creator>
  <cp:lastModifiedBy>Raphael Barreto De Oliveira</cp:lastModifiedBy>
  <cp:revision>4</cp:revision>
  <dcterms:created xsi:type="dcterms:W3CDTF">2026-01-30T12:32:15Z</dcterms:created>
  <dcterms:modified xsi:type="dcterms:W3CDTF">2026-01-30T13:21:08Z</dcterms:modified>
</cp:coreProperties>
</file>